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>
  <p:sldMasterIdLst>
    <p:sldMasterId id="2147483648" r:id="rId1"/>
  </p:sldMasterIdLst>
  <p:notesMasterIdLst>
    <p:notesMasterId r:id="rId32"/>
  </p:notesMasterIdLst>
  <p:handoutMasterIdLst>
    <p:handoutMasterId r:id="rId33"/>
  </p:handoutMasterIdLst>
  <p:sldIdLst>
    <p:sldId id="389" r:id="rId2"/>
    <p:sldId id="421" r:id="rId3"/>
    <p:sldId id="422" r:id="rId4"/>
    <p:sldId id="457" r:id="rId5"/>
    <p:sldId id="472" r:id="rId6"/>
    <p:sldId id="473" r:id="rId7"/>
    <p:sldId id="474" r:id="rId8"/>
    <p:sldId id="470" r:id="rId9"/>
    <p:sldId id="471" r:id="rId10"/>
    <p:sldId id="475" r:id="rId11"/>
    <p:sldId id="482" r:id="rId12"/>
    <p:sldId id="501" r:id="rId13"/>
    <p:sldId id="502" r:id="rId14"/>
    <p:sldId id="503" r:id="rId15"/>
    <p:sldId id="504" r:id="rId16"/>
    <p:sldId id="505" r:id="rId17"/>
    <p:sldId id="507" r:id="rId18"/>
    <p:sldId id="508" r:id="rId19"/>
    <p:sldId id="506" r:id="rId20"/>
    <p:sldId id="484" r:id="rId21"/>
    <p:sldId id="485" r:id="rId22"/>
    <p:sldId id="486" r:id="rId23"/>
    <p:sldId id="487" r:id="rId24"/>
    <p:sldId id="488" r:id="rId25"/>
    <p:sldId id="500" r:id="rId26"/>
    <p:sldId id="489" r:id="rId27"/>
    <p:sldId id="490" r:id="rId28"/>
    <p:sldId id="491" r:id="rId29"/>
    <p:sldId id="509" r:id="rId30"/>
    <p:sldId id="510" r:id="rId31"/>
  </p:sldIdLst>
  <p:sldSz cx="9144000" cy="6858000" type="screen4x3"/>
  <p:notesSz cx="6858000" cy="9144000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0C0"/>
    <a:srgbClr val="5C6AB3"/>
    <a:srgbClr val="E46C0A"/>
    <a:srgbClr val="6573BA"/>
    <a:srgbClr val="558ED5"/>
    <a:srgbClr val="FFC000"/>
    <a:srgbClr val="595959"/>
    <a:srgbClr val="604A7B"/>
    <a:srgbClr val="000000"/>
    <a:srgbClr val="EFF0F7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4B1156A-380E-4F78-BDF5-A606A8083BF9}" styleName="보통 스타일 4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6D9F66E-5EB9-4882-86FB-DCBF35E3C3E4}" styleName="보통 스타일 4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08FB837D-C827-4EFA-A057-4D05807E0F7C}" styleName="테마 스타일 1 - 강조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2838BEF-8BB2-4498-84A7-C5851F593DF1}" styleName="보통 스타일 4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740" autoAdjust="0"/>
    <p:restoredTop sz="95080" autoAdjust="0"/>
  </p:normalViewPr>
  <p:slideViewPr>
    <p:cSldViewPr>
      <p:cViewPr varScale="1">
        <p:scale>
          <a:sx n="111" d="100"/>
          <a:sy n="111" d="100"/>
        </p:scale>
        <p:origin x="-2094" y="-84"/>
      </p:cViewPr>
      <p:guideLst>
        <p:guide orient="horz" pos="3521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8" d="100"/>
          <a:sy n="88" d="100"/>
        </p:scale>
        <p:origin x="-3870" y="-120"/>
      </p:cViewPr>
      <p:guideLst>
        <p:guide orient="horz" pos="2880"/>
        <p:guide pos="2160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1CFBA0-9D7B-4DAA-A2B6-43A16693C4E2}" type="datetimeFigureOut">
              <a:rPr lang="ko-KR" altLang="en-US" smtClean="0"/>
              <a:pPr/>
              <a:t>2016-05-18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23B1EF-2554-4476-A770-1FEFDF07B90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F504DF92-8500-4751-820A-5A2A7448A5CC}" type="datetimeFigureOut">
              <a:rPr lang="ko-KR" altLang="en-US"/>
              <a:pPr>
                <a:defRPr/>
              </a:pPr>
              <a:t>2016-05-18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noProof="0" smtClean="0"/>
              <a:t>마스터 텍스트 스타일을 편집합니다</a:t>
            </a:r>
          </a:p>
          <a:p>
            <a:pPr lvl="1"/>
            <a:r>
              <a:rPr lang="ko-KR" altLang="en-US" noProof="0" smtClean="0"/>
              <a:t>둘째 수준</a:t>
            </a:r>
          </a:p>
          <a:p>
            <a:pPr lvl="2"/>
            <a:r>
              <a:rPr lang="ko-KR" altLang="en-US" noProof="0" smtClean="0"/>
              <a:t>셋째 수준</a:t>
            </a:r>
          </a:p>
          <a:p>
            <a:pPr lvl="3"/>
            <a:r>
              <a:rPr lang="ko-KR" altLang="en-US" noProof="0" smtClean="0"/>
              <a:t>넷째 수준</a:t>
            </a:r>
          </a:p>
          <a:p>
            <a:pPr lvl="4"/>
            <a:r>
              <a:rPr lang="ko-KR" altLang="en-US" noProof="0" smtClean="0"/>
              <a:t>다섯째 수준</a:t>
            </a:r>
            <a:endParaRPr lang="ko-KR" altLang="en-US" noProof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010F1B10-A53E-484F-8A62-E363ECB9B533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0F1B10-A53E-484F-8A62-E363ECB9B533}" type="slidenum">
              <a:rPr lang="ko-KR" altLang="en-US" smtClean="0"/>
              <a:pPr>
                <a:defRPr/>
              </a:pPr>
              <a:t>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0F1B10-A53E-484F-8A62-E363ECB9B533}" type="slidenum">
              <a:rPr lang="ko-KR" altLang="en-US" smtClean="0"/>
              <a:pPr>
                <a:defRPr/>
              </a:pPr>
              <a:t>26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슬라이드 이미지 개체 틀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3554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228600" indent="-228600" eaLnBrk="1" hangingPunct="1">
              <a:buFontTx/>
              <a:buAutoNum type="arabicParenR"/>
            </a:pPr>
            <a:r>
              <a:rPr lang="ko-KR" altLang="en-US" dirty="0" smtClean="0"/>
              <a:t>금융 </a:t>
            </a:r>
            <a:r>
              <a:rPr lang="en-US" altLang="ko-KR" dirty="0" smtClean="0"/>
              <a:t>ITO </a:t>
            </a:r>
            <a:r>
              <a:rPr lang="ko-KR" altLang="en-US" dirty="0" smtClean="0"/>
              <a:t>사업</a:t>
            </a:r>
          </a:p>
          <a:p>
            <a:pPr marL="228600" indent="-228600" eaLnBrk="1" hangingPunct="1">
              <a:buFontTx/>
              <a:buAutoNum type="arabicParenR"/>
            </a:pPr>
            <a:r>
              <a:rPr lang="ko-KR" altLang="en-US" dirty="0" smtClean="0"/>
              <a:t>증권 </a:t>
            </a:r>
            <a:r>
              <a:rPr lang="en-US" altLang="ko-KR" dirty="0" smtClean="0"/>
              <a:t>MTS(</a:t>
            </a:r>
            <a:r>
              <a:rPr lang="ko-KR" altLang="en-US" dirty="0" err="1" smtClean="0"/>
              <a:t>모바일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트레이딩</a:t>
            </a:r>
            <a:r>
              <a:rPr lang="ko-KR" altLang="en-US" dirty="0" smtClean="0"/>
              <a:t> 시스템</a:t>
            </a:r>
            <a:r>
              <a:rPr lang="en-US" altLang="ko-KR" dirty="0" smtClean="0"/>
              <a:t>) </a:t>
            </a:r>
            <a:r>
              <a:rPr lang="ko-KR" altLang="en-US" dirty="0" smtClean="0"/>
              <a:t>개발 </a:t>
            </a:r>
            <a:r>
              <a:rPr lang="en-US" altLang="ko-KR" dirty="0" smtClean="0"/>
              <a:t> </a:t>
            </a:r>
            <a:r>
              <a:rPr lang="ko-KR" altLang="en-US" dirty="0" smtClean="0"/>
              <a:t>사업</a:t>
            </a:r>
          </a:p>
          <a:p>
            <a:pPr marL="228600" indent="-228600" eaLnBrk="1" hangingPunct="1">
              <a:buFontTx/>
              <a:buAutoNum type="arabicParenR"/>
            </a:pPr>
            <a:r>
              <a:rPr lang="ko-KR" altLang="en-US" dirty="0" smtClean="0"/>
              <a:t>금융 </a:t>
            </a:r>
            <a:r>
              <a:rPr lang="ko-KR" altLang="en-US" dirty="0" err="1" smtClean="0"/>
              <a:t>솔류션</a:t>
            </a:r>
            <a:r>
              <a:rPr lang="ko-KR" altLang="en-US" dirty="0" smtClean="0"/>
              <a:t> 사업 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리스크</a:t>
            </a:r>
            <a:r>
              <a:rPr lang="ko-KR" altLang="en-US" dirty="0" smtClean="0"/>
              <a:t> 관리</a:t>
            </a:r>
            <a:r>
              <a:rPr lang="en-US" altLang="ko-KR" dirty="0" smtClean="0"/>
              <a:t>, </a:t>
            </a:r>
            <a:r>
              <a:rPr lang="ko-KR" altLang="en-US" dirty="0" smtClean="0"/>
              <a:t>차익거래 등</a:t>
            </a:r>
            <a:r>
              <a:rPr lang="en-US" altLang="ko-KR" dirty="0" smtClean="0"/>
              <a:t>)</a:t>
            </a:r>
          </a:p>
          <a:p>
            <a:pPr marL="228600" indent="-228600" eaLnBrk="1" hangingPunct="1">
              <a:buFontTx/>
              <a:buAutoNum type="arabicParenR"/>
            </a:pPr>
            <a:r>
              <a:rPr lang="ko-KR" altLang="en-US" dirty="0" smtClean="0"/>
              <a:t>기타 시스템 </a:t>
            </a:r>
            <a:r>
              <a:rPr lang="en-US" altLang="ko-KR" dirty="0" smtClean="0"/>
              <a:t>ITO </a:t>
            </a:r>
            <a:r>
              <a:rPr lang="ko-KR" altLang="en-US" dirty="0" smtClean="0"/>
              <a:t>사업</a:t>
            </a:r>
          </a:p>
        </p:txBody>
      </p:sp>
      <p:sp>
        <p:nvSpPr>
          <p:cNvPr id="23555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FBE18A97-A695-48BD-A3BC-701B8BDA9C3E}" type="slidenum">
              <a:rPr lang="ko-KR" altLang="en-US" smtClean="0">
                <a:latin typeface="굴림" charset="-127"/>
                <a:ea typeface="굴림" charset="-127"/>
              </a:rPr>
              <a:pPr/>
              <a:t>27</a:t>
            </a:fld>
            <a:endParaRPr lang="en-US" altLang="ko-KR" smtClean="0">
              <a:latin typeface="굴림" charset="-127"/>
              <a:ea typeface="굴림" charset="-127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AA9CD3-601B-4D8E-A4CB-1040E2015432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  <p:pic>
        <p:nvPicPr>
          <p:cNvPr id="8" name="그림 7" descr="main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9" name="직사각형 8"/>
          <p:cNvSpPr/>
          <p:nvPr userDrawn="1"/>
        </p:nvSpPr>
        <p:spPr>
          <a:xfrm>
            <a:off x="0" y="0"/>
            <a:ext cx="2411760" cy="260648"/>
          </a:xfrm>
          <a:prstGeom prst="rect">
            <a:avLst/>
          </a:prstGeom>
          <a:solidFill>
            <a:srgbClr val="6573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 userDrawn="1"/>
        </p:nvSpPr>
        <p:spPr>
          <a:xfrm>
            <a:off x="0" y="5805264"/>
            <a:ext cx="2411760" cy="1052736"/>
          </a:xfrm>
          <a:prstGeom prst="rect">
            <a:avLst/>
          </a:prstGeom>
          <a:solidFill>
            <a:srgbClr val="6573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9BEBB7-7052-4209-AC46-D8794B35D8DD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C43F2C2-B4F1-4DEA-A335-432FE04E976C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AA7575-4BEE-4064-99FE-A582F8FBC726}" type="datetimeFigureOut">
              <a:rPr lang="ko-KR" altLang="en-US" smtClean="0"/>
              <a:pPr/>
              <a:t>2016-05-18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0647D6-6D12-46A8-9C99-59B8BA463F5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6"/>
          <p:cNvSpPr/>
          <p:nvPr userDrawn="1"/>
        </p:nvSpPr>
        <p:spPr>
          <a:xfrm>
            <a:off x="-9525" y="1628775"/>
            <a:ext cx="9144000" cy="4464050"/>
          </a:xfrm>
          <a:prstGeom prst="rect">
            <a:avLst/>
          </a:prstGeom>
          <a:solidFill>
            <a:schemeClr val="bg1"/>
          </a:solidFill>
          <a:ln w="9525">
            <a:solidFill>
              <a:srgbClr val="6D6D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3"/>
          <p:cNvSpPr/>
          <p:nvPr userDrawn="1"/>
        </p:nvSpPr>
        <p:spPr>
          <a:xfrm>
            <a:off x="-9525" y="2022475"/>
            <a:ext cx="9144000" cy="3709988"/>
          </a:xfrm>
          <a:prstGeom prst="rect">
            <a:avLst/>
          </a:prstGeom>
          <a:solidFill>
            <a:schemeClr val="bg1"/>
          </a:solidFill>
          <a:ln w="9525">
            <a:solidFill>
              <a:srgbClr val="6D6D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순서도: 수동 입력 2"/>
          <p:cNvSpPr/>
          <p:nvPr userDrawn="1"/>
        </p:nvSpPr>
        <p:spPr>
          <a:xfrm rot="5400000" flipV="1">
            <a:off x="6019800" y="2681288"/>
            <a:ext cx="3836988" cy="2411412"/>
          </a:xfrm>
          <a:prstGeom prst="flowChartManualInpu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B34911-246E-4A70-B425-BAD72BB49D66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DFE1453-8D18-4F6A-83B9-7EFBA99BFED4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5"/>
          <p:cNvSpPr>
            <a:spLocks noGrp="1"/>
          </p:cNvSpPr>
          <p:nvPr userDrawn="1">
            <p:ph type="sldNum" sz="quarter" idx="11"/>
          </p:nvPr>
        </p:nvSpPr>
        <p:spPr>
          <a:xfrm>
            <a:off x="4283968" y="6492875"/>
            <a:ext cx="507240" cy="365125"/>
          </a:xfrm>
        </p:spPr>
        <p:txBody>
          <a:bodyPr/>
          <a:lstStyle>
            <a:lvl1pPr algn="ctr">
              <a:defRPr sz="900" b="1">
                <a:solidFill>
                  <a:srgbClr val="C00000"/>
                </a:solidFill>
              </a:defRPr>
            </a:lvl1pPr>
          </a:lstStyle>
          <a:p>
            <a:pPr>
              <a:defRPr/>
            </a:pPr>
            <a:fld id="{B85EE3DF-A9F6-4A74-B7E0-03F4D9FFD7D7}" type="slidenum">
              <a:rPr lang="ko-KR" altLang="en-US" smtClean="0"/>
              <a:pPr>
                <a:defRPr/>
              </a:pPr>
              <a:t>‹#›</a:t>
            </a:fld>
            <a:r>
              <a:rPr lang="ko-KR" altLang="en-US" smtClean="0"/>
              <a:t> 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F19D893-6ED6-4A6C-ABEB-C47923266DD7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6F28128-29E3-49D5-BF0B-681CC7DAF92F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 userDrawn="1"/>
        </p:nvSpPr>
        <p:spPr>
          <a:xfrm>
            <a:off x="0" y="244464"/>
            <a:ext cx="9144000" cy="648072"/>
          </a:xfrm>
          <a:prstGeom prst="rect">
            <a:avLst/>
          </a:prstGeom>
          <a:solidFill>
            <a:srgbClr val="5C6A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 userDrawn="1">
            <p:ph type="sldNum" sz="quarter" idx="4"/>
          </p:nvPr>
        </p:nvSpPr>
        <p:spPr>
          <a:xfrm>
            <a:off x="6951448" y="6536443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9B361367-B194-4A79-8833-9B7C6B87CD1B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  <p:sp>
        <p:nvSpPr>
          <p:cNvPr id="15" name="직사각형 14"/>
          <p:cNvSpPr/>
          <p:nvPr userDrawn="1"/>
        </p:nvSpPr>
        <p:spPr>
          <a:xfrm>
            <a:off x="7543549" y="6453336"/>
            <a:ext cx="14686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ko-KR" altLang="en-US" sz="1000" dirty="0">
                <a:solidFill>
                  <a:schemeClr val="bg1">
                    <a:lumMod val="65000"/>
                  </a:schemeClr>
                </a:solidFill>
                <a:latin typeface="HY견고딕" pitchFamily="18" charset="-127"/>
                <a:ea typeface="HY견고딕" pitchFamily="18" charset="-127"/>
              </a:rPr>
              <a:t>㈜</a:t>
            </a:r>
            <a:r>
              <a:rPr lang="ko-KR" altLang="en-US" sz="1000" dirty="0" smtClean="0">
                <a:solidFill>
                  <a:schemeClr val="bg1">
                    <a:lumMod val="65000"/>
                  </a:schemeClr>
                </a:solidFill>
                <a:latin typeface="HY견고딕" pitchFamily="18" charset="-127"/>
                <a:ea typeface="HY견고딕" pitchFamily="18" charset="-127"/>
              </a:rPr>
              <a:t>고려 </a:t>
            </a:r>
            <a:r>
              <a:rPr lang="ko-KR" altLang="en-US" sz="1000" dirty="0" err="1" smtClean="0">
                <a:solidFill>
                  <a:schemeClr val="bg1">
                    <a:lumMod val="65000"/>
                  </a:schemeClr>
                </a:solidFill>
                <a:latin typeface="HY견고딕" pitchFamily="18" charset="-127"/>
                <a:ea typeface="HY견고딕" pitchFamily="18" charset="-127"/>
              </a:rPr>
              <a:t>데이타</a:t>
            </a:r>
            <a:r>
              <a:rPr lang="ko-KR" altLang="en-US" sz="1000" dirty="0" smtClean="0">
                <a:solidFill>
                  <a:schemeClr val="bg1">
                    <a:lumMod val="65000"/>
                  </a:schemeClr>
                </a:solidFill>
                <a:latin typeface="HY견고딕" pitchFamily="18" charset="-127"/>
                <a:ea typeface="HY견고딕" pitchFamily="18" charset="-127"/>
              </a:rPr>
              <a:t> 시스템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1" name="TextBox 43"/>
          <p:cNvSpPr txBox="1">
            <a:spLocks noChangeArrowheads="1"/>
          </p:cNvSpPr>
          <p:nvPr userDrawn="1"/>
        </p:nvSpPr>
        <p:spPr bwMode="auto">
          <a:xfrm>
            <a:off x="0" y="-3927"/>
            <a:ext cx="9144000" cy="246221"/>
          </a:xfrm>
          <a:prstGeom prst="rect">
            <a:avLst/>
          </a:prstGeom>
          <a:solidFill>
            <a:srgbClr val="EEEEEE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 b="1" dirty="0">
              <a:solidFill>
                <a:schemeClr val="bg1"/>
              </a:solidFill>
              <a:latin typeface="Arial" pitchFamily="34" charset="0"/>
              <a:ea typeface="+mj-ea"/>
              <a:cs typeface="Arial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59" r:id="rId7"/>
    <p:sldLayoutId id="2147483666" r:id="rId8"/>
    <p:sldLayoutId id="2147483667" r:id="rId9"/>
    <p:sldLayoutId id="2147483668" r:id="rId10"/>
    <p:sldLayoutId id="2147483669" r:id="rId11"/>
    <p:sldLayoutId id="2147483670" r:id="rId12"/>
  </p:sldLayoutIdLst>
  <p:hf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6026192"/>
            <a:ext cx="9144000" cy="85723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0" y="6083300"/>
            <a:ext cx="9144000" cy="787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Rectangle 19"/>
          <p:cNvSpPr txBox="1">
            <a:spLocks noChangeArrowheads="1"/>
          </p:cNvSpPr>
          <p:nvPr/>
        </p:nvSpPr>
        <p:spPr bwMode="gray">
          <a:xfrm>
            <a:off x="593440" y="3813848"/>
            <a:ext cx="4429156" cy="214314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fontAlgn="auto">
              <a:lnSpc>
                <a:spcPct val="65000"/>
              </a:lnSpc>
              <a:spcBef>
                <a:spcPts val="0"/>
              </a:spcBef>
              <a:spcAft>
                <a:spcPct val="40000"/>
              </a:spcAft>
              <a:defRPr/>
            </a:pPr>
            <a:r>
              <a:rPr kumimoji="0" lang="en-US" altLang="ko-KR" sz="1600" kern="0" noProof="1" smtClean="0">
                <a:solidFill>
                  <a:srgbClr val="E46C0A"/>
                </a:solidFill>
                <a:latin typeface="Arial"/>
                <a:ea typeface="+mn-ea"/>
                <a:cs typeface="Arial"/>
              </a:rPr>
              <a:t>Chiron Studio</a:t>
            </a:r>
            <a:endParaRPr kumimoji="0" lang="en-US" altLang="ko-KR" sz="1600" kern="0" noProof="1">
              <a:solidFill>
                <a:srgbClr val="E46C0A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11" name="Rectangle 18"/>
          <p:cNvSpPr txBox="1">
            <a:spLocks noChangeArrowheads="1"/>
          </p:cNvSpPr>
          <p:nvPr/>
        </p:nvSpPr>
        <p:spPr bwMode="auto">
          <a:xfrm>
            <a:off x="568499" y="2876618"/>
            <a:ext cx="5320377" cy="864096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400" b="1" kern="0" noProof="1" smtClean="0">
                <a:solidFill>
                  <a:srgbClr val="5C6AB3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키론 스튜디오 시스템 구성도</a:t>
            </a:r>
            <a:endParaRPr kumimoji="0" lang="en-US" altLang="ko-KR" sz="2400" b="1" kern="0" noProof="1">
              <a:solidFill>
                <a:srgbClr val="5C6AB3"/>
              </a:solidFill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7543549" y="6453336"/>
            <a:ext cx="14686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ko-KR" altLang="en-US" sz="1000" dirty="0">
                <a:solidFill>
                  <a:schemeClr val="bg1">
                    <a:lumMod val="65000"/>
                  </a:schemeClr>
                </a:solidFill>
                <a:latin typeface="HY견고딕" pitchFamily="18" charset="-127"/>
                <a:ea typeface="HY견고딕" pitchFamily="18" charset="-127"/>
              </a:rPr>
              <a:t>㈜</a:t>
            </a:r>
            <a:r>
              <a:rPr lang="ko-KR" altLang="en-US" sz="1000" dirty="0" smtClean="0">
                <a:solidFill>
                  <a:schemeClr val="bg1">
                    <a:lumMod val="65000"/>
                  </a:schemeClr>
                </a:solidFill>
                <a:latin typeface="HY견고딕" pitchFamily="18" charset="-127"/>
                <a:ea typeface="HY견고딕" pitchFamily="18" charset="-127"/>
              </a:rPr>
              <a:t>고려 </a:t>
            </a:r>
            <a:r>
              <a:rPr lang="ko-KR" altLang="en-US" sz="1000" dirty="0" err="1" smtClean="0">
                <a:solidFill>
                  <a:schemeClr val="bg1">
                    <a:lumMod val="65000"/>
                  </a:schemeClr>
                </a:solidFill>
                <a:latin typeface="HY견고딕" pitchFamily="18" charset="-127"/>
                <a:ea typeface="HY견고딕" pitchFamily="18" charset="-127"/>
              </a:rPr>
              <a:t>데이타</a:t>
            </a:r>
            <a:r>
              <a:rPr lang="ko-KR" altLang="en-US" sz="1000" dirty="0" smtClean="0">
                <a:solidFill>
                  <a:schemeClr val="bg1">
                    <a:lumMod val="65000"/>
                  </a:schemeClr>
                </a:solidFill>
                <a:latin typeface="HY견고딕" pitchFamily="18" charset="-127"/>
                <a:ea typeface="HY견고딕" pitchFamily="18" charset="-127"/>
              </a:rPr>
              <a:t> 시스템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  <a:latin typeface="HY견고딕" pitchFamily="18" charset="-127"/>
              <a:ea typeface="HY견고딕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43"/>
          <p:cNvGrpSpPr/>
          <p:nvPr/>
        </p:nvGrpSpPr>
        <p:grpSpPr>
          <a:xfrm>
            <a:off x="308288" y="1207432"/>
            <a:ext cx="8644290" cy="5165766"/>
            <a:chOff x="558602" y="1172369"/>
            <a:chExt cx="8299970" cy="4906070"/>
          </a:xfrm>
        </p:grpSpPr>
        <p:sp>
          <p:nvSpPr>
            <p:cNvPr id="7" name="모서리가 둥근 직사각형 6"/>
            <p:cNvSpPr/>
            <p:nvPr/>
          </p:nvSpPr>
          <p:spPr>
            <a:xfrm rot="60000">
              <a:off x="577652" y="1172369"/>
              <a:ext cx="8280920" cy="4906070"/>
            </a:xfrm>
            <a:prstGeom prst="roundRect">
              <a:avLst>
                <a:gd name="adj" fmla="val 0"/>
              </a:avLst>
            </a:prstGeom>
            <a:solidFill>
              <a:srgbClr val="5C6AB3"/>
            </a:solidFill>
            <a:ln w="19050">
              <a:solidFill>
                <a:srgbClr val="5C6AB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endParaRPr lang="ko-KR" altLang="en-US" sz="1000" dirty="0">
                <a:solidFill>
                  <a:srgbClr val="474747"/>
                </a:solidFill>
                <a:latin typeface="+mn-ea"/>
              </a:endParaRPr>
            </a:p>
          </p:txBody>
        </p:sp>
        <p:sp>
          <p:nvSpPr>
            <p:cNvPr id="8" name="모서리가 둥근 직사각형 7"/>
            <p:cNvSpPr/>
            <p:nvPr/>
          </p:nvSpPr>
          <p:spPr>
            <a:xfrm>
              <a:off x="558602" y="1172369"/>
              <a:ext cx="8280920" cy="4906070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3175">
              <a:solidFill>
                <a:srgbClr val="5C6AB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endParaRPr lang="ko-KR" altLang="en-US" sz="1100" dirty="0">
                <a:solidFill>
                  <a:srgbClr val="474747"/>
                </a:solidFill>
                <a:latin typeface="+mn-ea"/>
              </a:endParaRPr>
            </a:p>
          </p:txBody>
        </p:sp>
      </p:grpSp>
      <p:sp>
        <p:nvSpPr>
          <p:cNvPr id="122" name="TextBox 43"/>
          <p:cNvSpPr txBox="1">
            <a:spLocks noChangeArrowheads="1"/>
          </p:cNvSpPr>
          <p:nvPr/>
        </p:nvSpPr>
        <p:spPr bwMode="auto">
          <a:xfrm>
            <a:off x="0" y="320291"/>
            <a:ext cx="350043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400" b="1" dirty="0" smtClean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Ⅰ. </a:t>
            </a:r>
            <a:r>
              <a:rPr kumimoji="0" lang="ko-KR" altLang="en-US" sz="2400" b="1" dirty="0" smtClean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편집기화면 구성</a:t>
            </a:r>
            <a:endParaRPr kumimoji="0" lang="ko-KR" altLang="en-US" sz="2400" b="1" dirty="0">
              <a:solidFill>
                <a:schemeClr val="bg1"/>
              </a:solidFill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125" name="슬라이드 번호 개체 틀 124"/>
          <p:cNvSpPr>
            <a:spLocks noGrp="1"/>
          </p:cNvSpPr>
          <p:nvPr>
            <p:ph type="sldNum" sz="quarter" idx="11"/>
          </p:nvPr>
        </p:nvSpPr>
        <p:spPr>
          <a:xfrm>
            <a:off x="4338314" y="6492875"/>
            <a:ext cx="507240" cy="365125"/>
          </a:xfrm>
        </p:spPr>
        <p:txBody>
          <a:bodyPr/>
          <a:lstStyle/>
          <a:p>
            <a:pPr>
              <a:defRPr/>
            </a:pPr>
            <a:fld id="{B85EE3DF-A9F6-4A74-B7E0-03F4D9FFD7D7}" type="slidenum">
              <a:rPr lang="ko-KR" altLang="en-US" smtClean="0"/>
              <a:pPr>
                <a:defRPr/>
              </a:pPr>
              <a:t>9</a:t>
            </a:fld>
            <a:endParaRPr lang="ko-KR" altLang="en-US"/>
          </a:p>
        </p:txBody>
      </p:sp>
      <p:sp>
        <p:nvSpPr>
          <p:cNvPr id="26" name="TextBox 43"/>
          <p:cNvSpPr txBox="1">
            <a:spLocks noChangeArrowheads="1"/>
          </p:cNvSpPr>
          <p:nvPr/>
        </p:nvSpPr>
        <p:spPr bwMode="auto">
          <a:xfrm>
            <a:off x="6300192" y="476672"/>
            <a:ext cx="2592288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+mj-ea"/>
                <a:cs typeface="Arial" pitchFamily="34" charset="0"/>
              </a:rPr>
              <a:t>7. </a:t>
            </a:r>
            <a:r>
              <a:rPr kumimoji="0" lang="ko-KR" altLang="en-US" sz="1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+mj-ea"/>
                <a:cs typeface="Arial" pitchFamily="34" charset="0"/>
              </a:rPr>
              <a:t>기타화면</a:t>
            </a:r>
          </a:p>
        </p:txBody>
      </p:sp>
      <p:sp>
        <p:nvSpPr>
          <p:cNvPr id="9" name="모서리가 둥근 직사각형 8"/>
          <p:cNvSpPr/>
          <p:nvPr/>
        </p:nvSpPr>
        <p:spPr>
          <a:xfrm>
            <a:off x="714348" y="1484784"/>
            <a:ext cx="2158392" cy="360040"/>
          </a:xfrm>
          <a:prstGeom prst="roundRect">
            <a:avLst>
              <a:gd name="adj" fmla="val 50000"/>
            </a:avLst>
          </a:prstGeom>
          <a:solidFill>
            <a:srgbClr val="5C6A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1200" b="1" dirty="0" smtClean="0">
                <a:solidFill>
                  <a:schemeClr val="bg1"/>
                </a:solidFill>
                <a:latin typeface="+mn-ea"/>
              </a:rPr>
              <a:t>키론 </a:t>
            </a:r>
            <a:r>
              <a:rPr lang="en-US" altLang="ko-KR" sz="1200" b="1" dirty="0" smtClean="0">
                <a:solidFill>
                  <a:schemeClr val="bg1"/>
                </a:solidFill>
                <a:latin typeface="+mn-ea"/>
              </a:rPr>
              <a:t>framework </a:t>
            </a:r>
            <a:r>
              <a:rPr lang="ko-KR" altLang="en-US" sz="1200" b="1" dirty="0" smtClean="0">
                <a:solidFill>
                  <a:schemeClr val="bg1"/>
                </a:solidFill>
                <a:latin typeface="+mn-ea"/>
              </a:rPr>
              <a:t>추가 팝업</a:t>
            </a: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672847" y="1905942"/>
            <a:ext cx="1985963" cy="17624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모서리가 둥근 직사각형 10"/>
          <p:cNvSpPr/>
          <p:nvPr/>
        </p:nvSpPr>
        <p:spPr>
          <a:xfrm>
            <a:off x="3571868" y="1469544"/>
            <a:ext cx="2158392" cy="360040"/>
          </a:xfrm>
          <a:prstGeom prst="roundRect">
            <a:avLst>
              <a:gd name="adj" fmla="val 50000"/>
            </a:avLst>
          </a:prstGeom>
          <a:solidFill>
            <a:srgbClr val="5C6A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1200" b="1" dirty="0" smtClean="0">
                <a:solidFill>
                  <a:schemeClr val="bg1"/>
                </a:solidFill>
                <a:latin typeface="+mn-ea"/>
              </a:rPr>
              <a:t>키론 </a:t>
            </a:r>
            <a:r>
              <a:rPr lang="en-US" altLang="ko-KR" sz="1200" b="1" dirty="0" smtClean="0">
                <a:solidFill>
                  <a:schemeClr val="bg1"/>
                </a:solidFill>
                <a:latin typeface="+mn-ea"/>
              </a:rPr>
              <a:t>library </a:t>
            </a:r>
            <a:r>
              <a:rPr lang="ko-KR" altLang="en-US" sz="1200" b="1" dirty="0" smtClean="0">
                <a:solidFill>
                  <a:schemeClr val="bg1"/>
                </a:solidFill>
                <a:latin typeface="+mn-ea"/>
              </a:rPr>
              <a:t>추가 팝업</a:t>
            </a: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14348" y="1928802"/>
            <a:ext cx="2173403" cy="17855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418950" y="4540667"/>
            <a:ext cx="1857388" cy="16696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4" name="모서리가 둥근 직사각형 13"/>
          <p:cNvSpPr/>
          <p:nvPr/>
        </p:nvSpPr>
        <p:spPr>
          <a:xfrm>
            <a:off x="6268414" y="4072827"/>
            <a:ext cx="2158392" cy="360040"/>
          </a:xfrm>
          <a:prstGeom prst="roundRect">
            <a:avLst>
              <a:gd name="adj" fmla="val 50000"/>
            </a:avLst>
          </a:prstGeom>
          <a:solidFill>
            <a:srgbClr val="5C6A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altLang="ko-KR" sz="1200" b="1" dirty="0" smtClean="0">
                <a:solidFill>
                  <a:schemeClr val="bg1"/>
                </a:solidFill>
                <a:latin typeface="+mn-ea"/>
              </a:rPr>
              <a:t>File Search </a:t>
            </a:r>
            <a:r>
              <a:rPr lang="ko-KR" altLang="en-US" sz="1200" b="1" dirty="0" smtClean="0">
                <a:solidFill>
                  <a:schemeClr val="bg1"/>
                </a:solidFill>
                <a:latin typeface="+mn-ea"/>
              </a:rPr>
              <a:t>팝업</a:t>
            </a:r>
          </a:p>
        </p:txBody>
      </p:sp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5" cstate="print"/>
          <a:srcRect b="26470"/>
          <a:stretch>
            <a:fillRect/>
          </a:stretch>
        </p:blipFill>
        <p:spPr bwMode="auto">
          <a:xfrm>
            <a:off x="770546" y="4500570"/>
            <a:ext cx="2035506" cy="1785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6" name="모서리가 둥근 직사각형 15"/>
          <p:cNvSpPr/>
          <p:nvPr/>
        </p:nvSpPr>
        <p:spPr>
          <a:xfrm>
            <a:off x="714348" y="4087190"/>
            <a:ext cx="2158392" cy="360040"/>
          </a:xfrm>
          <a:prstGeom prst="roundRect">
            <a:avLst>
              <a:gd name="adj" fmla="val 50000"/>
            </a:avLst>
          </a:prstGeom>
          <a:solidFill>
            <a:srgbClr val="5C6A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altLang="ko-KR" sz="1200" b="1" dirty="0" smtClean="0">
                <a:solidFill>
                  <a:schemeClr val="bg1"/>
                </a:solidFill>
                <a:latin typeface="+mn-ea"/>
              </a:rPr>
              <a:t>style search </a:t>
            </a:r>
            <a:r>
              <a:rPr lang="ko-KR" altLang="en-US" sz="1200" b="1" dirty="0" smtClean="0">
                <a:solidFill>
                  <a:schemeClr val="bg1"/>
                </a:solidFill>
                <a:latin typeface="+mn-ea"/>
              </a:rPr>
              <a:t>팝업</a:t>
            </a:r>
          </a:p>
        </p:txBody>
      </p:sp>
      <p:pic>
        <p:nvPicPr>
          <p:cNvPr id="7174" name="Picture 6"/>
          <p:cNvPicPr>
            <a:picLocks noChangeAspect="1" noChangeArrowheads="1"/>
          </p:cNvPicPr>
          <p:nvPr/>
        </p:nvPicPr>
        <p:blipFill>
          <a:blip r:embed="rId6" cstate="print"/>
          <a:srcRect b="10734"/>
          <a:stretch>
            <a:fillRect/>
          </a:stretch>
        </p:blipFill>
        <p:spPr bwMode="auto">
          <a:xfrm>
            <a:off x="3745224" y="4519620"/>
            <a:ext cx="1857388" cy="172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8" name="모서리가 둥근 직사각형 17"/>
          <p:cNvSpPr/>
          <p:nvPr/>
        </p:nvSpPr>
        <p:spPr>
          <a:xfrm>
            <a:off x="3617568" y="4087190"/>
            <a:ext cx="2158392" cy="360040"/>
          </a:xfrm>
          <a:prstGeom prst="roundRect">
            <a:avLst>
              <a:gd name="adj" fmla="val 50000"/>
            </a:avLst>
          </a:prstGeom>
          <a:solidFill>
            <a:srgbClr val="5C6A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1200" b="1" dirty="0" smtClean="0">
                <a:solidFill>
                  <a:schemeClr val="bg1"/>
                </a:solidFill>
                <a:latin typeface="+mn-ea"/>
              </a:rPr>
              <a:t>색상 선택</a:t>
            </a:r>
            <a:r>
              <a:rPr lang="en-US" altLang="ko-KR" sz="1200" b="1" dirty="0" smtClean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1200" b="1" dirty="0" smtClean="0">
                <a:solidFill>
                  <a:schemeClr val="bg1"/>
                </a:solidFill>
                <a:latin typeface="+mn-ea"/>
              </a:rPr>
              <a:t>팝업</a:t>
            </a:r>
          </a:p>
        </p:txBody>
      </p:sp>
      <p:sp>
        <p:nvSpPr>
          <p:cNvPr id="20" name="모서리가 둥근 직사각형 19"/>
          <p:cNvSpPr/>
          <p:nvPr/>
        </p:nvSpPr>
        <p:spPr>
          <a:xfrm>
            <a:off x="6335090" y="1416361"/>
            <a:ext cx="2158392" cy="360040"/>
          </a:xfrm>
          <a:prstGeom prst="roundRect">
            <a:avLst>
              <a:gd name="adj" fmla="val 50000"/>
            </a:avLst>
          </a:prstGeom>
          <a:solidFill>
            <a:srgbClr val="5C6A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1200" b="1" dirty="0" err="1" smtClean="0">
                <a:solidFill>
                  <a:schemeClr val="bg1"/>
                </a:solidFill>
                <a:latin typeface="+mn-ea"/>
              </a:rPr>
              <a:t>반응형</a:t>
            </a:r>
            <a:r>
              <a:rPr lang="ko-KR" altLang="en-US" sz="1200" b="1" dirty="0" smtClean="0">
                <a:solidFill>
                  <a:schemeClr val="bg1"/>
                </a:solidFill>
                <a:latin typeface="+mn-ea"/>
              </a:rPr>
              <a:t> 설정 팝업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910272" y="1885950"/>
            <a:ext cx="2873539" cy="178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5"/>
          <p:cNvGrpSpPr/>
          <p:nvPr/>
        </p:nvGrpSpPr>
        <p:grpSpPr>
          <a:xfrm>
            <a:off x="-1" y="0"/>
            <a:ext cx="9144001" cy="6875919"/>
            <a:chOff x="-1" y="0"/>
            <a:chExt cx="9144001" cy="6875919"/>
          </a:xfrm>
        </p:grpSpPr>
        <p:sp>
          <p:nvSpPr>
            <p:cNvPr id="71" name="직사각형 3"/>
            <p:cNvSpPr/>
            <p:nvPr/>
          </p:nvSpPr>
          <p:spPr>
            <a:xfrm rot="16200000" flipH="1">
              <a:off x="1945014" y="4617571"/>
              <a:ext cx="286439" cy="4176466"/>
            </a:xfrm>
            <a:custGeom>
              <a:avLst/>
              <a:gdLst>
                <a:gd name="connsiteX0" fmla="*/ 0 w 1512168"/>
                <a:gd name="connsiteY0" fmla="*/ 0 h 2114654"/>
                <a:gd name="connsiteX1" fmla="*/ 1512168 w 1512168"/>
                <a:gd name="connsiteY1" fmla="*/ 0 h 2114654"/>
                <a:gd name="connsiteX2" fmla="*/ 1512168 w 1512168"/>
                <a:gd name="connsiteY2" fmla="*/ 2114654 h 2114654"/>
                <a:gd name="connsiteX3" fmla="*/ 0 w 1512168"/>
                <a:gd name="connsiteY3" fmla="*/ 2114654 h 2114654"/>
                <a:gd name="connsiteX4" fmla="*/ 0 w 1512168"/>
                <a:gd name="connsiteY4" fmla="*/ 0 h 2114654"/>
                <a:gd name="connsiteX0" fmla="*/ 0 w 1512168"/>
                <a:gd name="connsiteY0" fmla="*/ 0 h 2114654"/>
                <a:gd name="connsiteX1" fmla="*/ 1512168 w 1512168"/>
                <a:gd name="connsiteY1" fmla="*/ 0 h 2114654"/>
                <a:gd name="connsiteX2" fmla="*/ 1512168 w 1512168"/>
                <a:gd name="connsiteY2" fmla="*/ 2114654 h 2114654"/>
                <a:gd name="connsiteX3" fmla="*/ 0 w 1512168"/>
                <a:gd name="connsiteY3" fmla="*/ 0 h 2114654"/>
                <a:gd name="connsiteX0" fmla="*/ 0 w 1519043"/>
                <a:gd name="connsiteY0" fmla="*/ 0 h 3750949"/>
                <a:gd name="connsiteX1" fmla="*/ 1512168 w 1519043"/>
                <a:gd name="connsiteY1" fmla="*/ 0 h 3750949"/>
                <a:gd name="connsiteX2" fmla="*/ 1519043 w 1519043"/>
                <a:gd name="connsiteY2" fmla="*/ 3750949 h 3750949"/>
                <a:gd name="connsiteX3" fmla="*/ 0 w 1519043"/>
                <a:gd name="connsiteY3" fmla="*/ 0 h 3750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19043" h="3750949">
                  <a:moveTo>
                    <a:pt x="0" y="0"/>
                  </a:moveTo>
                  <a:lnTo>
                    <a:pt x="1512168" y="0"/>
                  </a:lnTo>
                  <a:cubicBezTo>
                    <a:pt x="1514460" y="1250316"/>
                    <a:pt x="1516751" y="2500633"/>
                    <a:pt x="1519043" y="375094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5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grpSp>
          <p:nvGrpSpPr>
            <p:cNvPr id="3" name="그룹 85"/>
            <p:cNvGrpSpPr/>
            <p:nvPr/>
          </p:nvGrpSpPr>
          <p:grpSpPr>
            <a:xfrm>
              <a:off x="-1" y="0"/>
              <a:ext cx="9144001" cy="6875919"/>
              <a:chOff x="-1" y="0"/>
              <a:chExt cx="9906493" cy="6875919"/>
            </a:xfrm>
          </p:grpSpPr>
          <p:pic>
            <p:nvPicPr>
              <p:cNvPr id="72" name="Picture 4" descr="D:\2012년 shinpro 업무폴더\04.shinpro_SPIE국제컨벤션\용역결과보고서\004.gif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>
                <a:off x="0" y="556"/>
                <a:ext cx="9906492" cy="422053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75" name="직선 연결선 74"/>
              <p:cNvCxnSpPr>
                <a:endCxn id="77" idx="2"/>
              </p:cNvCxnSpPr>
              <p:nvPr/>
            </p:nvCxnSpPr>
            <p:spPr>
              <a:xfrm flipH="1">
                <a:off x="3721194" y="0"/>
                <a:ext cx="2383934" cy="6856897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6" name="직사각형 7"/>
              <p:cNvSpPr/>
              <p:nvPr/>
            </p:nvSpPr>
            <p:spPr>
              <a:xfrm>
                <a:off x="-1" y="3284984"/>
                <a:ext cx="4499317" cy="3571913"/>
              </a:xfrm>
              <a:custGeom>
                <a:avLst/>
                <a:gdLst>
                  <a:gd name="connsiteX0" fmla="*/ 0 w 3705096"/>
                  <a:gd name="connsiteY0" fmla="*/ 0 h 3637295"/>
                  <a:gd name="connsiteX1" fmla="*/ 3705096 w 3705096"/>
                  <a:gd name="connsiteY1" fmla="*/ 0 h 3637295"/>
                  <a:gd name="connsiteX2" fmla="*/ 3705096 w 3705096"/>
                  <a:gd name="connsiteY2" fmla="*/ 3637295 h 3637295"/>
                  <a:gd name="connsiteX3" fmla="*/ 0 w 3705096"/>
                  <a:gd name="connsiteY3" fmla="*/ 3637295 h 3637295"/>
                  <a:gd name="connsiteX4" fmla="*/ 0 w 3705096"/>
                  <a:gd name="connsiteY4" fmla="*/ 0 h 3637295"/>
                  <a:gd name="connsiteX0" fmla="*/ 0 w 4765270"/>
                  <a:gd name="connsiteY0" fmla="*/ 0 h 3637295"/>
                  <a:gd name="connsiteX1" fmla="*/ 4765270 w 4765270"/>
                  <a:gd name="connsiteY1" fmla="*/ 622852 h 3637295"/>
                  <a:gd name="connsiteX2" fmla="*/ 3705096 w 4765270"/>
                  <a:gd name="connsiteY2" fmla="*/ 3637295 h 3637295"/>
                  <a:gd name="connsiteX3" fmla="*/ 0 w 4765270"/>
                  <a:gd name="connsiteY3" fmla="*/ 3637295 h 3637295"/>
                  <a:gd name="connsiteX4" fmla="*/ 0 w 4765270"/>
                  <a:gd name="connsiteY4" fmla="*/ 0 h 3637295"/>
                  <a:gd name="connsiteX0" fmla="*/ 0 w 4778488"/>
                  <a:gd name="connsiteY0" fmla="*/ 0 h 3637295"/>
                  <a:gd name="connsiteX1" fmla="*/ 4778488 w 4778488"/>
                  <a:gd name="connsiteY1" fmla="*/ 543339 h 3637295"/>
                  <a:gd name="connsiteX2" fmla="*/ 3705096 w 4778488"/>
                  <a:gd name="connsiteY2" fmla="*/ 3637295 h 3637295"/>
                  <a:gd name="connsiteX3" fmla="*/ 0 w 4778488"/>
                  <a:gd name="connsiteY3" fmla="*/ 3637295 h 3637295"/>
                  <a:gd name="connsiteX4" fmla="*/ 0 w 4778488"/>
                  <a:gd name="connsiteY4" fmla="*/ 0 h 3637295"/>
                  <a:gd name="connsiteX0" fmla="*/ 0 w 4778488"/>
                  <a:gd name="connsiteY0" fmla="*/ 0 h 3644042"/>
                  <a:gd name="connsiteX1" fmla="*/ 4778488 w 4778488"/>
                  <a:gd name="connsiteY1" fmla="*/ 543339 h 3644042"/>
                  <a:gd name="connsiteX2" fmla="*/ 3800120 w 4778488"/>
                  <a:gd name="connsiteY2" fmla="*/ 3644042 h 3644042"/>
                  <a:gd name="connsiteX3" fmla="*/ 0 w 4778488"/>
                  <a:gd name="connsiteY3" fmla="*/ 3637295 h 3644042"/>
                  <a:gd name="connsiteX4" fmla="*/ 0 w 4778488"/>
                  <a:gd name="connsiteY4" fmla="*/ 0 h 3644042"/>
                  <a:gd name="connsiteX0" fmla="*/ 0 w 4778488"/>
                  <a:gd name="connsiteY0" fmla="*/ 0 h 3637295"/>
                  <a:gd name="connsiteX1" fmla="*/ 4778488 w 4778488"/>
                  <a:gd name="connsiteY1" fmla="*/ 543339 h 3637295"/>
                  <a:gd name="connsiteX2" fmla="*/ 3820481 w 4778488"/>
                  <a:gd name="connsiteY2" fmla="*/ 3637295 h 3637295"/>
                  <a:gd name="connsiteX3" fmla="*/ 0 w 4778488"/>
                  <a:gd name="connsiteY3" fmla="*/ 3637295 h 3637295"/>
                  <a:gd name="connsiteX4" fmla="*/ 0 w 4778488"/>
                  <a:gd name="connsiteY4" fmla="*/ 0 h 3637295"/>
                  <a:gd name="connsiteX0" fmla="*/ 0 w 4608805"/>
                  <a:gd name="connsiteY0" fmla="*/ 0 h 3637295"/>
                  <a:gd name="connsiteX1" fmla="*/ 4608805 w 4608805"/>
                  <a:gd name="connsiteY1" fmla="*/ 1056140 h 3637295"/>
                  <a:gd name="connsiteX2" fmla="*/ 3820481 w 4608805"/>
                  <a:gd name="connsiteY2" fmla="*/ 3637295 h 3637295"/>
                  <a:gd name="connsiteX3" fmla="*/ 0 w 4608805"/>
                  <a:gd name="connsiteY3" fmla="*/ 3637295 h 3637295"/>
                  <a:gd name="connsiteX4" fmla="*/ 0 w 4608805"/>
                  <a:gd name="connsiteY4" fmla="*/ 0 h 36372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08805" h="3637295">
                    <a:moveTo>
                      <a:pt x="0" y="0"/>
                    </a:moveTo>
                    <a:lnTo>
                      <a:pt x="4608805" y="1056140"/>
                    </a:lnTo>
                    <a:lnTo>
                      <a:pt x="3820481" y="3637295"/>
                    </a:lnTo>
                    <a:lnTo>
                      <a:pt x="0" y="363729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8ED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7" name="직사각형 7"/>
              <p:cNvSpPr/>
              <p:nvPr/>
            </p:nvSpPr>
            <p:spPr>
              <a:xfrm flipH="1">
                <a:off x="3721194" y="3717032"/>
                <a:ext cx="6184803" cy="3139865"/>
              </a:xfrm>
              <a:custGeom>
                <a:avLst/>
                <a:gdLst>
                  <a:gd name="connsiteX0" fmla="*/ 0 w 3705096"/>
                  <a:gd name="connsiteY0" fmla="*/ 0 h 3637295"/>
                  <a:gd name="connsiteX1" fmla="*/ 3705096 w 3705096"/>
                  <a:gd name="connsiteY1" fmla="*/ 0 h 3637295"/>
                  <a:gd name="connsiteX2" fmla="*/ 3705096 w 3705096"/>
                  <a:gd name="connsiteY2" fmla="*/ 3637295 h 3637295"/>
                  <a:gd name="connsiteX3" fmla="*/ 0 w 3705096"/>
                  <a:gd name="connsiteY3" fmla="*/ 3637295 h 3637295"/>
                  <a:gd name="connsiteX4" fmla="*/ 0 w 3705096"/>
                  <a:gd name="connsiteY4" fmla="*/ 0 h 3637295"/>
                  <a:gd name="connsiteX0" fmla="*/ 0 w 4765270"/>
                  <a:gd name="connsiteY0" fmla="*/ 0 h 3637295"/>
                  <a:gd name="connsiteX1" fmla="*/ 4765270 w 4765270"/>
                  <a:gd name="connsiteY1" fmla="*/ 622852 h 3637295"/>
                  <a:gd name="connsiteX2" fmla="*/ 3705096 w 4765270"/>
                  <a:gd name="connsiteY2" fmla="*/ 3637295 h 3637295"/>
                  <a:gd name="connsiteX3" fmla="*/ 0 w 4765270"/>
                  <a:gd name="connsiteY3" fmla="*/ 3637295 h 3637295"/>
                  <a:gd name="connsiteX4" fmla="*/ 0 w 4765270"/>
                  <a:gd name="connsiteY4" fmla="*/ 0 h 3637295"/>
                  <a:gd name="connsiteX0" fmla="*/ 0 w 4778488"/>
                  <a:gd name="connsiteY0" fmla="*/ 0 h 3637295"/>
                  <a:gd name="connsiteX1" fmla="*/ 4778488 w 4778488"/>
                  <a:gd name="connsiteY1" fmla="*/ 543339 h 3637295"/>
                  <a:gd name="connsiteX2" fmla="*/ 3705096 w 4778488"/>
                  <a:gd name="connsiteY2" fmla="*/ 3637295 h 3637295"/>
                  <a:gd name="connsiteX3" fmla="*/ 0 w 4778488"/>
                  <a:gd name="connsiteY3" fmla="*/ 3637295 h 3637295"/>
                  <a:gd name="connsiteX4" fmla="*/ 0 w 4778488"/>
                  <a:gd name="connsiteY4" fmla="*/ 0 h 3637295"/>
                  <a:gd name="connsiteX0" fmla="*/ 0 w 5779299"/>
                  <a:gd name="connsiteY0" fmla="*/ 0 h 3637295"/>
                  <a:gd name="connsiteX1" fmla="*/ 4778488 w 5779299"/>
                  <a:gd name="connsiteY1" fmla="*/ 543339 h 3637295"/>
                  <a:gd name="connsiteX2" fmla="*/ 5779299 w 5779299"/>
                  <a:gd name="connsiteY2" fmla="*/ 3637295 h 3637295"/>
                  <a:gd name="connsiteX3" fmla="*/ 0 w 5779299"/>
                  <a:gd name="connsiteY3" fmla="*/ 3637295 h 3637295"/>
                  <a:gd name="connsiteX4" fmla="*/ 0 w 5779299"/>
                  <a:gd name="connsiteY4" fmla="*/ 0 h 3637295"/>
                  <a:gd name="connsiteX0" fmla="*/ 0 w 5779299"/>
                  <a:gd name="connsiteY0" fmla="*/ 0 h 3637295"/>
                  <a:gd name="connsiteX1" fmla="*/ 4815638 w 5779299"/>
                  <a:gd name="connsiteY1" fmla="*/ 940905 h 3637295"/>
                  <a:gd name="connsiteX2" fmla="*/ 5779299 w 5779299"/>
                  <a:gd name="connsiteY2" fmla="*/ 3637295 h 3637295"/>
                  <a:gd name="connsiteX3" fmla="*/ 0 w 5779299"/>
                  <a:gd name="connsiteY3" fmla="*/ 3637295 h 3637295"/>
                  <a:gd name="connsiteX4" fmla="*/ 0 w 5779299"/>
                  <a:gd name="connsiteY4" fmla="*/ 0 h 3637295"/>
                  <a:gd name="connsiteX0" fmla="*/ 0 w 5779299"/>
                  <a:gd name="connsiteY0" fmla="*/ 0 h 3637295"/>
                  <a:gd name="connsiteX1" fmla="*/ 4902322 w 5779299"/>
                  <a:gd name="connsiteY1" fmla="*/ 947531 h 3637295"/>
                  <a:gd name="connsiteX2" fmla="*/ 5779299 w 5779299"/>
                  <a:gd name="connsiteY2" fmla="*/ 3637295 h 3637295"/>
                  <a:gd name="connsiteX3" fmla="*/ 0 w 5779299"/>
                  <a:gd name="connsiteY3" fmla="*/ 3637295 h 3637295"/>
                  <a:gd name="connsiteX4" fmla="*/ 0 w 5779299"/>
                  <a:gd name="connsiteY4" fmla="*/ 0 h 3637295"/>
                  <a:gd name="connsiteX0" fmla="*/ 0 w 5779299"/>
                  <a:gd name="connsiteY0" fmla="*/ 0 h 3637295"/>
                  <a:gd name="connsiteX1" fmla="*/ 4896130 w 5779299"/>
                  <a:gd name="connsiteY1" fmla="*/ 914400 h 3637295"/>
                  <a:gd name="connsiteX2" fmla="*/ 5779299 w 5779299"/>
                  <a:gd name="connsiteY2" fmla="*/ 3637295 h 3637295"/>
                  <a:gd name="connsiteX3" fmla="*/ 0 w 5779299"/>
                  <a:gd name="connsiteY3" fmla="*/ 3637295 h 3637295"/>
                  <a:gd name="connsiteX4" fmla="*/ 0 w 5779299"/>
                  <a:gd name="connsiteY4" fmla="*/ 0 h 36372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79299" h="3637295">
                    <a:moveTo>
                      <a:pt x="0" y="0"/>
                    </a:moveTo>
                    <a:lnTo>
                      <a:pt x="4896130" y="914400"/>
                    </a:lnTo>
                    <a:lnTo>
                      <a:pt x="5779299" y="3637295"/>
                    </a:lnTo>
                    <a:lnTo>
                      <a:pt x="0" y="363729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9" name="직사각형 3"/>
              <p:cNvSpPr/>
              <p:nvPr/>
            </p:nvSpPr>
            <p:spPr>
              <a:xfrm rot="16200000" flipH="1">
                <a:off x="1945014" y="4617571"/>
                <a:ext cx="286439" cy="4176466"/>
              </a:xfrm>
              <a:custGeom>
                <a:avLst/>
                <a:gdLst>
                  <a:gd name="connsiteX0" fmla="*/ 0 w 1512168"/>
                  <a:gd name="connsiteY0" fmla="*/ 0 h 2114654"/>
                  <a:gd name="connsiteX1" fmla="*/ 1512168 w 1512168"/>
                  <a:gd name="connsiteY1" fmla="*/ 0 h 2114654"/>
                  <a:gd name="connsiteX2" fmla="*/ 1512168 w 1512168"/>
                  <a:gd name="connsiteY2" fmla="*/ 2114654 h 2114654"/>
                  <a:gd name="connsiteX3" fmla="*/ 0 w 1512168"/>
                  <a:gd name="connsiteY3" fmla="*/ 2114654 h 2114654"/>
                  <a:gd name="connsiteX4" fmla="*/ 0 w 1512168"/>
                  <a:gd name="connsiteY4" fmla="*/ 0 h 2114654"/>
                  <a:gd name="connsiteX0" fmla="*/ 0 w 1512168"/>
                  <a:gd name="connsiteY0" fmla="*/ 0 h 2114654"/>
                  <a:gd name="connsiteX1" fmla="*/ 1512168 w 1512168"/>
                  <a:gd name="connsiteY1" fmla="*/ 0 h 2114654"/>
                  <a:gd name="connsiteX2" fmla="*/ 1512168 w 1512168"/>
                  <a:gd name="connsiteY2" fmla="*/ 2114654 h 2114654"/>
                  <a:gd name="connsiteX3" fmla="*/ 0 w 1512168"/>
                  <a:gd name="connsiteY3" fmla="*/ 0 h 2114654"/>
                  <a:gd name="connsiteX0" fmla="*/ 0 w 1519043"/>
                  <a:gd name="connsiteY0" fmla="*/ 0 h 3750949"/>
                  <a:gd name="connsiteX1" fmla="*/ 1512168 w 1519043"/>
                  <a:gd name="connsiteY1" fmla="*/ 0 h 3750949"/>
                  <a:gd name="connsiteX2" fmla="*/ 1519043 w 1519043"/>
                  <a:gd name="connsiteY2" fmla="*/ 3750949 h 3750949"/>
                  <a:gd name="connsiteX3" fmla="*/ 0 w 1519043"/>
                  <a:gd name="connsiteY3" fmla="*/ 0 h 37509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19043" h="3750949">
                    <a:moveTo>
                      <a:pt x="0" y="0"/>
                    </a:moveTo>
                    <a:lnTo>
                      <a:pt x="1512168" y="0"/>
                    </a:lnTo>
                    <a:cubicBezTo>
                      <a:pt x="1514460" y="1250316"/>
                      <a:pt x="1516751" y="2500633"/>
                      <a:pt x="1519043" y="375094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50196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80" name="직사각형 3"/>
              <p:cNvSpPr/>
              <p:nvPr/>
            </p:nvSpPr>
            <p:spPr>
              <a:xfrm rot="16200000" flipH="1" flipV="1">
                <a:off x="7043971" y="4015495"/>
                <a:ext cx="143220" cy="5577627"/>
              </a:xfrm>
              <a:custGeom>
                <a:avLst/>
                <a:gdLst>
                  <a:gd name="connsiteX0" fmla="*/ 0 w 1512168"/>
                  <a:gd name="connsiteY0" fmla="*/ 0 h 2114654"/>
                  <a:gd name="connsiteX1" fmla="*/ 1512168 w 1512168"/>
                  <a:gd name="connsiteY1" fmla="*/ 0 h 2114654"/>
                  <a:gd name="connsiteX2" fmla="*/ 1512168 w 1512168"/>
                  <a:gd name="connsiteY2" fmla="*/ 2114654 h 2114654"/>
                  <a:gd name="connsiteX3" fmla="*/ 0 w 1512168"/>
                  <a:gd name="connsiteY3" fmla="*/ 2114654 h 2114654"/>
                  <a:gd name="connsiteX4" fmla="*/ 0 w 1512168"/>
                  <a:gd name="connsiteY4" fmla="*/ 0 h 2114654"/>
                  <a:gd name="connsiteX0" fmla="*/ 0 w 1512168"/>
                  <a:gd name="connsiteY0" fmla="*/ 0 h 2114654"/>
                  <a:gd name="connsiteX1" fmla="*/ 1512168 w 1512168"/>
                  <a:gd name="connsiteY1" fmla="*/ 0 h 2114654"/>
                  <a:gd name="connsiteX2" fmla="*/ 1512168 w 1512168"/>
                  <a:gd name="connsiteY2" fmla="*/ 2114654 h 2114654"/>
                  <a:gd name="connsiteX3" fmla="*/ 0 w 1512168"/>
                  <a:gd name="connsiteY3" fmla="*/ 0 h 2114654"/>
                  <a:gd name="connsiteX0" fmla="*/ 0 w 1519043"/>
                  <a:gd name="connsiteY0" fmla="*/ 0 h 3750949"/>
                  <a:gd name="connsiteX1" fmla="*/ 1512168 w 1519043"/>
                  <a:gd name="connsiteY1" fmla="*/ 0 h 3750949"/>
                  <a:gd name="connsiteX2" fmla="*/ 1519043 w 1519043"/>
                  <a:gd name="connsiteY2" fmla="*/ 3750949 h 3750949"/>
                  <a:gd name="connsiteX3" fmla="*/ 0 w 1519043"/>
                  <a:gd name="connsiteY3" fmla="*/ 0 h 37509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19043" h="3750949">
                    <a:moveTo>
                      <a:pt x="0" y="0"/>
                    </a:moveTo>
                    <a:lnTo>
                      <a:pt x="1512168" y="0"/>
                    </a:lnTo>
                    <a:cubicBezTo>
                      <a:pt x="1514460" y="1250316"/>
                      <a:pt x="1516751" y="2500633"/>
                      <a:pt x="1519043" y="375094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50196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87" name="직사각형 86"/>
            <p:cNvSpPr/>
            <p:nvPr/>
          </p:nvSpPr>
          <p:spPr>
            <a:xfrm>
              <a:off x="884745" y="1412776"/>
              <a:ext cx="188705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0" lang="en-US" altLang="ko-KR" sz="2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ea typeface="맑은 고딕"/>
                  <a:cs typeface="Arial" pitchFamily="34" charset="0"/>
                </a:rPr>
                <a:t>Ⅱ. </a:t>
              </a:r>
              <a:r>
                <a:rPr kumimoji="0" lang="ko-KR" altLang="en-US" sz="2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ea typeface="맑은 고딕"/>
                  <a:cs typeface="Arial" pitchFamily="34" charset="0"/>
                </a:rPr>
                <a:t>컴포넌트</a:t>
              </a:r>
              <a:endPara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43"/>
          <p:cNvGrpSpPr/>
          <p:nvPr/>
        </p:nvGrpSpPr>
        <p:grpSpPr>
          <a:xfrm>
            <a:off x="308288" y="1207432"/>
            <a:ext cx="8644290" cy="5165766"/>
            <a:chOff x="558602" y="1172369"/>
            <a:chExt cx="8299970" cy="4906070"/>
          </a:xfrm>
        </p:grpSpPr>
        <p:sp>
          <p:nvSpPr>
            <p:cNvPr id="6" name="모서리가 둥근 직사각형 5"/>
            <p:cNvSpPr/>
            <p:nvPr/>
          </p:nvSpPr>
          <p:spPr>
            <a:xfrm rot="60000">
              <a:off x="577652" y="1172369"/>
              <a:ext cx="8280920" cy="4906070"/>
            </a:xfrm>
            <a:prstGeom prst="roundRect">
              <a:avLst>
                <a:gd name="adj" fmla="val 0"/>
              </a:avLst>
            </a:prstGeom>
            <a:solidFill>
              <a:srgbClr val="5C6AB3"/>
            </a:solidFill>
            <a:ln w="19050">
              <a:solidFill>
                <a:srgbClr val="5C6AB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endParaRPr lang="ko-KR" altLang="en-US" sz="1000" dirty="0">
                <a:solidFill>
                  <a:srgbClr val="474747"/>
                </a:solidFill>
                <a:latin typeface="+mn-ea"/>
              </a:endParaRPr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558602" y="1172369"/>
              <a:ext cx="8280920" cy="4906070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3175">
              <a:solidFill>
                <a:srgbClr val="5C6AB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endParaRPr lang="ko-KR" altLang="en-US" sz="1100" dirty="0">
                <a:solidFill>
                  <a:srgbClr val="474747"/>
                </a:solidFill>
                <a:latin typeface="+mn-ea"/>
              </a:endParaRPr>
            </a:p>
          </p:txBody>
        </p:sp>
      </p:grpSp>
      <p:sp>
        <p:nvSpPr>
          <p:cNvPr id="3" name="TextBox 43"/>
          <p:cNvSpPr txBox="1">
            <a:spLocks noChangeArrowheads="1"/>
          </p:cNvSpPr>
          <p:nvPr/>
        </p:nvSpPr>
        <p:spPr bwMode="auto">
          <a:xfrm>
            <a:off x="0" y="320291"/>
            <a:ext cx="350043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4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Ⅱ</a:t>
            </a:r>
            <a:r>
              <a:rPr kumimoji="0" lang="en-US" altLang="ko-KR" sz="2400" b="1" dirty="0" smtClean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. </a:t>
            </a:r>
            <a:r>
              <a:rPr kumimoji="0" lang="ko-KR" altLang="en-US" sz="2400" b="1" dirty="0" smtClean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컴포넌트</a:t>
            </a:r>
            <a:endParaRPr kumimoji="0" lang="ko-KR" altLang="en-US" sz="2400" b="1" dirty="0">
              <a:solidFill>
                <a:schemeClr val="bg1"/>
              </a:solidFill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1419204" y="1568762"/>
            <a:ext cx="6286544" cy="360040"/>
          </a:xfrm>
          <a:prstGeom prst="roundRect">
            <a:avLst>
              <a:gd name="adj" fmla="val 50000"/>
            </a:avLst>
          </a:prstGeom>
          <a:solidFill>
            <a:srgbClr val="5C6A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1200" b="1" dirty="0" smtClean="0">
                <a:solidFill>
                  <a:schemeClr val="bg1"/>
                </a:solidFill>
                <a:latin typeface="+mn-ea"/>
              </a:rPr>
              <a:t>증권용 컨트롤 및 </a:t>
            </a:r>
            <a:r>
              <a:rPr lang="ko-KR" altLang="en-US" sz="1200" b="1" dirty="0" err="1" smtClean="0">
                <a:solidFill>
                  <a:schemeClr val="bg1"/>
                </a:solidFill>
                <a:latin typeface="+mn-ea"/>
              </a:rPr>
              <a:t>모바일에서</a:t>
            </a:r>
            <a:r>
              <a:rPr lang="ko-KR" altLang="en-US" sz="1200" b="1" dirty="0" smtClean="0">
                <a:solidFill>
                  <a:schemeClr val="bg1"/>
                </a:solidFill>
                <a:latin typeface="+mn-ea"/>
              </a:rPr>
              <a:t> 필요한 기본적인 컨트롤 모두 제공</a:t>
            </a:r>
          </a:p>
        </p:txBody>
      </p:sp>
      <p:grpSp>
        <p:nvGrpSpPr>
          <p:cNvPr id="40" name="그룹 39"/>
          <p:cNvGrpSpPr/>
          <p:nvPr/>
        </p:nvGrpSpPr>
        <p:grpSpPr>
          <a:xfrm>
            <a:off x="3632199" y="2132856"/>
            <a:ext cx="5116265" cy="360040"/>
            <a:chOff x="823887" y="2354580"/>
            <a:chExt cx="7734310" cy="360040"/>
          </a:xfrm>
        </p:grpSpPr>
        <p:sp>
          <p:nvSpPr>
            <p:cNvPr id="10" name="모서리가 둥근 직사각형 9"/>
            <p:cNvSpPr/>
            <p:nvPr/>
          </p:nvSpPr>
          <p:spPr>
            <a:xfrm>
              <a:off x="823887" y="2354580"/>
              <a:ext cx="1428760" cy="360040"/>
            </a:xfrm>
            <a:prstGeom prst="roundRect">
              <a:avLst>
                <a:gd name="adj" fmla="val 50000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altLang="ko-KR" sz="1100" b="1" dirty="0" smtClean="0">
                  <a:solidFill>
                    <a:schemeClr val="bg1"/>
                  </a:solidFill>
                  <a:latin typeface="+mn-ea"/>
                </a:rPr>
                <a:t>Label</a:t>
              </a:r>
              <a:endParaRPr lang="ko-KR" altLang="en-US" sz="1100" b="1" dirty="0" smtClean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2400275" y="2354580"/>
              <a:ext cx="1428760" cy="360040"/>
            </a:xfrm>
            <a:prstGeom prst="roundRect">
              <a:avLst>
                <a:gd name="adj" fmla="val 50000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altLang="ko-KR" sz="1100" b="1" dirty="0" smtClean="0">
                  <a:solidFill>
                    <a:schemeClr val="bg1"/>
                  </a:solidFill>
                  <a:latin typeface="+mn-ea"/>
                </a:rPr>
                <a:t>Button</a:t>
              </a:r>
              <a:endParaRPr lang="ko-KR" altLang="en-US" sz="1100" b="1" dirty="0" smtClean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3976663" y="2354580"/>
              <a:ext cx="1428760" cy="360040"/>
            </a:xfrm>
            <a:prstGeom prst="roundRect">
              <a:avLst>
                <a:gd name="adj" fmla="val 50000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altLang="ko-KR" sz="1100" b="1" dirty="0" err="1" smtClean="0">
                  <a:solidFill>
                    <a:schemeClr val="bg1"/>
                  </a:solidFill>
                  <a:latin typeface="+mn-ea"/>
                </a:rPr>
                <a:t>CheckBox</a:t>
              </a:r>
              <a:endParaRPr lang="ko-KR" altLang="en-US" sz="1100" b="1" dirty="0" smtClean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5553051" y="2354580"/>
              <a:ext cx="1428760" cy="360040"/>
            </a:xfrm>
            <a:prstGeom prst="roundRect">
              <a:avLst>
                <a:gd name="adj" fmla="val 50000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altLang="ko-KR" sz="900" b="1" dirty="0" err="1" smtClean="0">
                  <a:solidFill>
                    <a:schemeClr val="bg1"/>
                  </a:solidFill>
                  <a:latin typeface="+mn-ea"/>
                </a:rPr>
                <a:t>RadioGroup</a:t>
              </a:r>
              <a:endParaRPr lang="ko-KR" altLang="en-US" sz="900" b="1" dirty="0" smtClean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14" name="모서리가 둥근 직사각형 13"/>
            <p:cNvSpPr/>
            <p:nvPr/>
          </p:nvSpPr>
          <p:spPr>
            <a:xfrm>
              <a:off x="7129437" y="2354580"/>
              <a:ext cx="1428760" cy="360040"/>
            </a:xfrm>
            <a:prstGeom prst="roundRect">
              <a:avLst>
                <a:gd name="adj" fmla="val 50000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altLang="ko-KR" sz="800" b="1" dirty="0" err="1" smtClean="0">
                  <a:solidFill>
                    <a:schemeClr val="bg1"/>
                  </a:solidFill>
                  <a:latin typeface="+mn-ea"/>
                </a:rPr>
                <a:t>RadioButton</a:t>
              </a:r>
              <a:endParaRPr lang="ko-KR" altLang="en-US" sz="800" b="1" dirty="0" smtClean="0">
                <a:solidFill>
                  <a:schemeClr val="bg1"/>
                </a:solidFill>
                <a:latin typeface="+mn-ea"/>
              </a:endParaRPr>
            </a:p>
          </p:txBody>
        </p:sp>
      </p:grpSp>
      <p:grpSp>
        <p:nvGrpSpPr>
          <p:cNvPr id="41" name="그룹 40"/>
          <p:cNvGrpSpPr/>
          <p:nvPr/>
        </p:nvGrpSpPr>
        <p:grpSpPr>
          <a:xfrm>
            <a:off x="3632199" y="2564904"/>
            <a:ext cx="5116265" cy="360040"/>
            <a:chOff x="823887" y="2907030"/>
            <a:chExt cx="7734310" cy="360040"/>
          </a:xfrm>
        </p:grpSpPr>
        <p:sp>
          <p:nvSpPr>
            <p:cNvPr id="15" name="모서리가 둥근 직사각형 14"/>
            <p:cNvSpPr/>
            <p:nvPr/>
          </p:nvSpPr>
          <p:spPr>
            <a:xfrm>
              <a:off x="823887" y="2907030"/>
              <a:ext cx="1428760" cy="360040"/>
            </a:xfrm>
            <a:prstGeom prst="roundRect">
              <a:avLst>
                <a:gd name="adj" fmla="val 50000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altLang="ko-KR" sz="1100" b="1" dirty="0" err="1" smtClean="0">
                  <a:solidFill>
                    <a:schemeClr val="bg1"/>
                  </a:solidFill>
                  <a:latin typeface="+mn-ea"/>
                </a:rPr>
                <a:t>TextField</a:t>
              </a:r>
              <a:endParaRPr lang="ko-KR" altLang="en-US" sz="1100" b="1" dirty="0" smtClean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16" name="모서리가 둥근 직사각형 15"/>
            <p:cNvSpPr/>
            <p:nvPr/>
          </p:nvSpPr>
          <p:spPr>
            <a:xfrm>
              <a:off x="2400275" y="2907030"/>
              <a:ext cx="1428760" cy="360040"/>
            </a:xfrm>
            <a:prstGeom prst="roundRect">
              <a:avLst>
                <a:gd name="adj" fmla="val 50000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altLang="ko-KR" sz="1100" b="1" dirty="0" err="1" smtClean="0">
                  <a:solidFill>
                    <a:schemeClr val="bg1"/>
                  </a:solidFill>
                  <a:latin typeface="+mn-ea"/>
                </a:rPr>
                <a:t>TextArea</a:t>
              </a:r>
              <a:endParaRPr lang="ko-KR" altLang="en-US" sz="1100" b="1" dirty="0" smtClean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17" name="모서리가 둥근 직사각형 16"/>
            <p:cNvSpPr/>
            <p:nvPr/>
          </p:nvSpPr>
          <p:spPr>
            <a:xfrm>
              <a:off x="3976663" y="2907030"/>
              <a:ext cx="1428760" cy="360040"/>
            </a:xfrm>
            <a:prstGeom prst="roundRect">
              <a:avLst>
                <a:gd name="adj" fmla="val 50000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altLang="ko-KR" sz="1100" b="1" dirty="0" err="1" smtClean="0">
                  <a:solidFill>
                    <a:schemeClr val="bg1"/>
                  </a:solidFill>
                  <a:latin typeface="+mn-ea"/>
                </a:rPr>
                <a:t>DropBox</a:t>
              </a:r>
              <a:endParaRPr lang="ko-KR" altLang="en-US" sz="1100" b="1" dirty="0" smtClean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18" name="모서리가 둥근 직사각형 17"/>
            <p:cNvSpPr/>
            <p:nvPr/>
          </p:nvSpPr>
          <p:spPr>
            <a:xfrm>
              <a:off x="5553051" y="2907030"/>
              <a:ext cx="1428760" cy="360040"/>
            </a:xfrm>
            <a:prstGeom prst="roundRect">
              <a:avLst>
                <a:gd name="adj" fmla="val 50000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altLang="ko-KR" sz="1100" b="1" dirty="0" err="1" smtClean="0">
                  <a:solidFill>
                    <a:schemeClr val="bg1"/>
                  </a:solidFill>
                  <a:latin typeface="+mn-ea"/>
                </a:rPr>
                <a:t>SelectBox</a:t>
              </a:r>
              <a:endParaRPr lang="ko-KR" altLang="en-US" sz="1100" b="1" dirty="0" smtClean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19" name="모서리가 둥근 직사각형 18"/>
            <p:cNvSpPr/>
            <p:nvPr/>
          </p:nvSpPr>
          <p:spPr>
            <a:xfrm>
              <a:off x="7129437" y="2907030"/>
              <a:ext cx="1428760" cy="360040"/>
            </a:xfrm>
            <a:prstGeom prst="roundRect">
              <a:avLst>
                <a:gd name="adj" fmla="val 50000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altLang="ko-KR" sz="1100" b="1" dirty="0" smtClean="0">
                  <a:solidFill>
                    <a:schemeClr val="bg1"/>
                  </a:solidFill>
                  <a:latin typeface="+mn-ea"/>
                </a:rPr>
                <a:t>Grid</a:t>
              </a:r>
              <a:endParaRPr lang="ko-KR" altLang="en-US" sz="1100" b="1" dirty="0" smtClean="0">
                <a:solidFill>
                  <a:schemeClr val="bg1"/>
                </a:solidFill>
                <a:latin typeface="+mn-ea"/>
              </a:endParaRPr>
            </a:p>
          </p:txBody>
        </p:sp>
      </p:grpSp>
      <p:grpSp>
        <p:nvGrpSpPr>
          <p:cNvPr id="42" name="그룹 41"/>
          <p:cNvGrpSpPr/>
          <p:nvPr/>
        </p:nvGrpSpPr>
        <p:grpSpPr>
          <a:xfrm>
            <a:off x="3632199" y="2996952"/>
            <a:ext cx="5116265" cy="360040"/>
            <a:chOff x="823887" y="3426150"/>
            <a:chExt cx="7734310" cy="360040"/>
          </a:xfrm>
        </p:grpSpPr>
        <p:sp>
          <p:nvSpPr>
            <p:cNvPr id="20" name="모서리가 둥근 직사각형 19"/>
            <p:cNvSpPr/>
            <p:nvPr/>
          </p:nvSpPr>
          <p:spPr>
            <a:xfrm>
              <a:off x="823887" y="3426150"/>
              <a:ext cx="1428760" cy="360040"/>
            </a:xfrm>
            <a:prstGeom prst="roundRect">
              <a:avLst>
                <a:gd name="adj" fmla="val 50000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altLang="ko-KR" sz="800" b="1" dirty="0" err="1" smtClean="0">
                  <a:solidFill>
                    <a:schemeClr val="bg1"/>
                  </a:solidFill>
                  <a:latin typeface="+mn-ea"/>
                </a:rPr>
                <a:t>SwitchButton</a:t>
              </a:r>
              <a:endParaRPr lang="ko-KR" altLang="en-US" sz="800" b="1" dirty="0" smtClean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21" name="모서리가 둥근 직사각형 20"/>
            <p:cNvSpPr/>
            <p:nvPr/>
          </p:nvSpPr>
          <p:spPr>
            <a:xfrm>
              <a:off x="2400275" y="3426150"/>
              <a:ext cx="1428760" cy="360040"/>
            </a:xfrm>
            <a:prstGeom prst="roundRect">
              <a:avLst>
                <a:gd name="adj" fmla="val 50000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altLang="ko-KR" sz="1100" b="1" dirty="0" smtClean="0">
                  <a:solidFill>
                    <a:schemeClr val="bg1"/>
                  </a:solidFill>
                  <a:latin typeface="+mn-ea"/>
                </a:rPr>
                <a:t>Image</a:t>
              </a:r>
              <a:endParaRPr lang="ko-KR" altLang="en-US" sz="1100" b="1" dirty="0" smtClean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22" name="모서리가 둥근 직사각형 21"/>
            <p:cNvSpPr/>
            <p:nvPr/>
          </p:nvSpPr>
          <p:spPr>
            <a:xfrm>
              <a:off x="3976663" y="3426150"/>
              <a:ext cx="1428760" cy="360040"/>
            </a:xfrm>
            <a:prstGeom prst="roundRect">
              <a:avLst>
                <a:gd name="adj" fmla="val 50000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altLang="ko-KR" sz="1100" b="1" dirty="0" smtClean="0">
                  <a:solidFill>
                    <a:schemeClr val="bg1"/>
                  </a:solidFill>
                  <a:latin typeface="+mn-ea"/>
                </a:rPr>
                <a:t>Canvas</a:t>
              </a:r>
              <a:endParaRPr lang="ko-KR" altLang="en-US" sz="1100" b="1" dirty="0" smtClean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23" name="모서리가 둥근 직사각형 22"/>
            <p:cNvSpPr/>
            <p:nvPr/>
          </p:nvSpPr>
          <p:spPr>
            <a:xfrm>
              <a:off x="5553051" y="3426150"/>
              <a:ext cx="1428760" cy="360040"/>
            </a:xfrm>
            <a:prstGeom prst="roundRect">
              <a:avLst>
                <a:gd name="adj" fmla="val 50000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altLang="ko-KR" sz="1100" b="1" dirty="0" smtClean="0">
                  <a:solidFill>
                    <a:schemeClr val="bg1"/>
                  </a:solidFill>
                  <a:latin typeface="+mn-ea"/>
                </a:rPr>
                <a:t>Progress</a:t>
              </a:r>
              <a:endParaRPr lang="ko-KR" altLang="en-US" sz="1100" b="1" dirty="0" smtClean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24" name="모서리가 둥근 직사각형 23"/>
            <p:cNvSpPr/>
            <p:nvPr/>
          </p:nvSpPr>
          <p:spPr>
            <a:xfrm>
              <a:off x="7129437" y="3426150"/>
              <a:ext cx="1428760" cy="360040"/>
            </a:xfrm>
            <a:prstGeom prst="roundRect">
              <a:avLst>
                <a:gd name="adj" fmla="val 50000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altLang="ko-KR" sz="1100" b="1" dirty="0" smtClean="0">
                  <a:solidFill>
                    <a:schemeClr val="bg1"/>
                  </a:solidFill>
                  <a:latin typeface="+mn-ea"/>
                </a:rPr>
                <a:t>Slider</a:t>
              </a:r>
              <a:endParaRPr lang="ko-KR" altLang="en-US" sz="1100" b="1" dirty="0" smtClean="0">
                <a:solidFill>
                  <a:schemeClr val="bg1"/>
                </a:solidFill>
                <a:latin typeface="+mn-ea"/>
              </a:endParaRPr>
            </a:p>
          </p:txBody>
        </p:sp>
      </p:grpSp>
      <p:grpSp>
        <p:nvGrpSpPr>
          <p:cNvPr id="43" name="그룹 42"/>
          <p:cNvGrpSpPr/>
          <p:nvPr/>
        </p:nvGrpSpPr>
        <p:grpSpPr>
          <a:xfrm>
            <a:off x="3632199" y="3429000"/>
            <a:ext cx="5116265" cy="360040"/>
            <a:chOff x="823887" y="4140530"/>
            <a:chExt cx="7734310" cy="360040"/>
          </a:xfrm>
        </p:grpSpPr>
        <p:sp>
          <p:nvSpPr>
            <p:cNvPr id="30" name="모서리가 둥근 직사각형 29"/>
            <p:cNvSpPr/>
            <p:nvPr/>
          </p:nvSpPr>
          <p:spPr>
            <a:xfrm>
              <a:off x="823887" y="4140530"/>
              <a:ext cx="1428760" cy="360040"/>
            </a:xfrm>
            <a:prstGeom prst="roundRect">
              <a:avLst>
                <a:gd name="adj" fmla="val 50000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altLang="ko-KR" sz="900" b="1" dirty="0" err="1" smtClean="0">
                  <a:solidFill>
                    <a:schemeClr val="bg1"/>
                  </a:solidFill>
                  <a:latin typeface="+mn-ea"/>
                </a:rPr>
                <a:t>DatePicker</a:t>
              </a:r>
              <a:endParaRPr lang="ko-KR" altLang="en-US" sz="900" b="1" dirty="0" smtClean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31" name="모서리가 둥근 직사각형 30"/>
            <p:cNvSpPr/>
            <p:nvPr/>
          </p:nvSpPr>
          <p:spPr>
            <a:xfrm>
              <a:off x="2400275" y="4140530"/>
              <a:ext cx="1428760" cy="360040"/>
            </a:xfrm>
            <a:prstGeom prst="roundRect">
              <a:avLst>
                <a:gd name="adj" fmla="val 50000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altLang="ko-KR" sz="900" b="1" dirty="0" err="1" smtClean="0">
                  <a:solidFill>
                    <a:schemeClr val="bg1"/>
                  </a:solidFill>
                  <a:latin typeface="+mn-ea"/>
                </a:rPr>
                <a:t>TimePicker</a:t>
              </a:r>
              <a:endParaRPr lang="ko-KR" altLang="en-US" sz="900" b="1" dirty="0" smtClean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32" name="모서리가 둥근 직사각형 31"/>
            <p:cNvSpPr/>
            <p:nvPr/>
          </p:nvSpPr>
          <p:spPr>
            <a:xfrm>
              <a:off x="3976663" y="4140530"/>
              <a:ext cx="1428760" cy="360040"/>
            </a:xfrm>
            <a:prstGeom prst="roundRect">
              <a:avLst>
                <a:gd name="adj" fmla="val 50000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altLang="ko-KR" sz="1100" b="1" dirty="0" smtClean="0">
                  <a:solidFill>
                    <a:schemeClr val="bg1"/>
                  </a:solidFill>
                  <a:latin typeface="+mn-ea"/>
                </a:rPr>
                <a:t>View</a:t>
              </a:r>
              <a:endParaRPr lang="ko-KR" altLang="en-US" sz="1100" b="1" dirty="0" smtClean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33" name="모서리가 둥근 직사각형 32"/>
            <p:cNvSpPr/>
            <p:nvPr/>
          </p:nvSpPr>
          <p:spPr>
            <a:xfrm>
              <a:off x="5553051" y="4140530"/>
              <a:ext cx="1428760" cy="360040"/>
            </a:xfrm>
            <a:prstGeom prst="roundRect">
              <a:avLst>
                <a:gd name="adj" fmla="val 50000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altLang="ko-KR" sz="1100" b="1" dirty="0" err="1" smtClean="0">
                  <a:solidFill>
                    <a:schemeClr val="bg1"/>
                  </a:solidFill>
                  <a:latin typeface="+mn-ea"/>
                </a:rPr>
                <a:t>ListView</a:t>
              </a:r>
              <a:endParaRPr lang="ko-KR" altLang="en-US" sz="1100" b="1" dirty="0" smtClean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34" name="모서리가 둥근 직사각형 33"/>
            <p:cNvSpPr/>
            <p:nvPr/>
          </p:nvSpPr>
          <p:spPr>
            <a:xfrm>
              <a:off x="7129437" y="4140530"/>
              <a:ext cx="1428760" cy="360040"/>
            </a:xfrm>
            <a:prstGeom prst="roundRect">
              <a:avLst>
                <a:gd name="adj" fmla="val 50000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altLang="ko-KR" sz="1100" b="1" dirty="0" err="1" smtClean="0">
                  <a:solidFill>
                    <a:schemeClr val="bg1"/>
                  </a:solidFill>
                  <a:latin typeface="+mn-ea"/>
                </a:rPr>
                <a:t>TabView</a:t>
              </a:r>
              <a:endParaRPr lang="ko-KR" altLang="en-US" sz="1100" b="1" dirty="0" smtClean="0">
                <a:solidFill>
                  <a:schemeClr val="bg1"/>
                </a:solidFill>
                <a:latin typeface="+mn-ea"/>
              </a:endParaRPr>
            </a:p>
          </p:txBody>
        </p:sp>
      </p:grpSp>
      <p:grpSp>
        <p:nvGrpSpPr>
          <p:cNvPr id="44" name="그룹 43"/>
          <p:cNvGrpSpPr/>
          <p:nvPr/>
        </p:nvGrpSpPr>
        <p:grpSpPr>
          <a:xfrm>
            <a:off x="3632199" y="3861048"/>
            <a:ext cx="5116265" cy="360040"/>
            <a:chOff x="823887" y="5197800"/>
            <a:chExt cx="7734310" cy="360040"/>
          </a:xfrm>
        </p:grpSpPr>
        <p:sp>
          <p:nvSpPr>
            <p:cNvPr id="35" name="모서리가 둥근 직사각형 34"/>
            <p:cNvSpPr/>
            <p:nvPr/>
          </p:nvSpPr>
          <p:spPr>
            <a:xfrm>
              <a:off x="823887" y="5197800"/>
              <a:ext cx="1428760" cy="360040"/>
            </a:xfrm>
            <a:prstGeom prst="roundRect">
              <a:avLst>
                <a:gd name="adj" fmla="val 50000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altLang="ko-KR" sz="1100" b="1" dirty="0" err="1" smtClean="0">
                  <a:solidFill>
                    <a:schemeClr val="bg1"/>
                  </a:solidFill>
                  <a:latin typeface="+mn-ea"/>
                </a:rPr>
                <a:t>WebView</a:t>
              </a:r>
              <a:endParaRPr lang="ko-KR" altLang="en-US" sz="1100" b="1" dirty="0" smtClean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36" name="모서리가 둥근 직사각형 35"/>
            <p:cNvSpPr/>
            <p:nvPr/>
          </p:nvSpPr>
          <p:spPr>
            <a:xfrm>
              <a:off x="2400275" y="5197800"/>
              <a:ext cx="1428760" cy="360040"/>
            </a:xfrm>
            <a:prstGeom prst="roundRect">
              <a:avLst>
                <a:gd name="adj" fmla="val 50000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altLang="ko-KR" sz="1100" b="1" dirty="0" err="1" smtClean="0">
                  <a:solidFill>
                    <a:schemeClr val="bg1"/>
                  </a:solidFill>
                  <a:latin typeface="+mn-ea"/>
                </a:rPr>
                <a:t>TitleBar</a:t>
              </a:r>
              <a:endParaRPr lang="ko-KR" altLang="en-US" sz="1100" b="1" dirty="0" smtClean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37" name="모서리가 둥근 직사각형 36"/>
            <p:cNvSpPr/>
            <p:nvPr/>
          </p:nvSpPr>
          <p:spPr>
            <a:xfrm>
              <a:off x="3976663" y="5197800"/>
              <a:ext cx="1428760" cy="360040"/>
            </a:xfrm>
            <a:prstGeom prst="roundRect">
              <a:avLst>
                <a:gd name="adj" fmla="val 50000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altLang="ko-KR" sz="1100" b="1" dirty="0" err="1" smtClean="0">
                  <a:solidFill>
                    <a:schemeClr val="bg1"/>
                  </a:solidFill>
                  <a:latin typeface="+mn-ea"/>
                </a:rPr>
                <a:t>ToolBar</a:t>
              </a:r>
              <a:endParaRPr lang="ko-KR" altLang="en-US" sz="1100" b="1" dirty="0" smtClean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38" name="모서리가 둥근 직사각형 37"/>
            <p:cNvSpPr/>
            <p:nvPr/>
          </p:nvSpPr>
          <p:spPr>
            <a:xfrm>
              <a:off x="5553051" y="5197800"/>
              <a:ext cx="1428760" cy="360040"/>
            </a:xfrm>
            <a:prstGeom prst="roundRect">
              <a:avLst>
                <a:gd name="adj" fmla="val 50000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altLang="ko-KR" sz="1100" b="1" dirty="0" smtClean="0">
                  <a:solidFill>
                    <a:schemeClr val="bg1"/>
                  </a:solidFill>
                  <a:latin typeface="+mn-ea"/>
                </a:rPr>
                <a:t>Page</a:t>
              </a:r>
              <a:endParaRPr lang="ko-KR" altLang="en-US" sz="1100" b="1" dirty="0" smtClean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39" name="모서리가 둥근 직사각형 38"/>
            <p:cNvSpPr/>
            <p:nvPr/>
          </p:nvSpPr>
          <p:spPr>
            <a:xfrm>
              <a:off x="7129437" y="5197800"/>
              <a:ext cx="1428760" cy="360040"/>
            </a:xfrm>
            <a:prstGeom prst="roundRect">
              <a:avLst>
                <a:gd name="adj" fmla="val 50000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altLang="ko-KR" sz="1100" b="1" dirty="0" smtClean="0">
                  <a:solidFill>
                    <a:schemeClr val="bg1"/>
                  </a:solidFill>
                  <a:latin typeface="+mn-ea"/>
                </a:rPr>
                <a:t>Window</a:t>
              </a:r>
              <a:endParaRPr lang="ko-KR" altLang="en-US" sz="1100" b="1" dirty="0" smtClean="0">
                <a:solidFill>
                  <a:schemeClr val="bg1"/>
                </a:solidFill>
                <a:latin typeface="+mn-ea"/>
              </a:endParaRPr>
            </a:p>
          </p:txBody>
        </p:sp>
      </p:grpSp>
      <p:sp>
        <p:nvSpPr>
          <p:cNvPr id="45" name="모서리가 둥근 직사각형 44"/>
          <p:cNvSpPr/>
          <p:nvPr/>
        </p:nvSpPr>
        <p:spPr>
          <a:xfrm>
            <a:off x="395536" y="2420888"/>
            <a:ext cx="3024336" cy="3096344"/>
          </a:xfrm>
          <a:prstGeom prst="roundRect">
            <a:avLst>
              <a:gd name="adj" fmla="val 0"/>
            </a:avLst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lvl="0">
              <a:buFont typeface="Arial" charset="0"/>
              <a:buChar char="•"/>
            </a:pPr>
            <a:r>
              <a:rPr lang="ko-KR" altLang="en-US" sz="1100" smtClean="0">
                <a:solidFill>
                  <a:srgbClr val="474747"/>
                </a:solidFill>
              </a:rPr>
              <a:t> 모든 컴포넌트들은 </a:t>
            </a:r>
            <a:r>
              <a:rPr lang="en-US" altLang="ko-KR" sz="1100" smtClean="0">
                <a:solidFill>
                  <a:srgbClr val="474747"/>
                </a:solidFill>
              </a:rPr>
              <a:t>100% Html5 </a:t>
            </a:r>
            <a:r>
              <a:rPr lang="ko-KR" altLang="en-US" sz="1100" smtClean="0">
                <a:solidFill>
                  <a:srgbClr val="474747"/>
                </a:solidFill>
              </a:rPr>
              <a:t>로 제작되었으며 확장 컴포넌트 시스템을 이용해 기존 컴포넌트 기능의 확장이 가능함</a:t>
            </a:r>
            <a:r>
              <a:rPr lang="en-US" altLang="ko-KR" sz="1100" smtClean="0">
                <a:solidFill>
                  <a:srgbClr val="474747"/>
                </a:solidFill>
              </a:rPr>
              <a:t>.</a:t>
            </a:r>
          </a:p>
          <a:p>
            <a:pPr lvl="0">
              <a:buFont typeface="Arial" charset="0"/>
              <a:buChar char="•"/>
            </a:pPr>
            <a:endParaRPr lang="en-US" altLang="ko-KR" sz="1100" smtClean="0">
              <a:solidFill>
                <a:srgbClr val="474747"/>
              </a:solidFill>
            </a:endParaRPr>
          </a:p>
          <a:p>
            <a:pPr lvl="0">
              <a:buFont typeface="Arial" charset="0"/>
              <a:buChar char="•"/>
            </a:pPr>
            <a:endParaRPr lang="en-US" altLang="ko-KR" sz="1100" smtClean="0">
              <a:solidFill>
                <a:srgbClr val="474747"/>
              </a:solidFill>
            </a:endParaRPr>
          </a:p>
          <a:p>
            <a:pPr lvl="0">
              <a:buFont typeface="Arial" charset="0"/>
              <a:buChar char="•"/>
            </a:pPr>
            <a:r>
              <a:rPr lang="en-US" altLang="ko-KR" sz="1100" smtClean="0">
                <a:solidFill>
                  <a:srgbClr val="474747"/>
                </a:solidFill>
              </a:rPr>
              <a:t> plug-in </a:t>
            </a:r>
            <a:r>
              <a:rPr lang="ko-KR" altLang="en-US" sz="1100" smtClean="0">
                <a:solidFill>
                  <a:srgbClr val="474747"/>
                </a:solidFill>
              </a:rPr>
              <a:t>모듈 추가로 전혀 새로운 컴포넌트를 프로젝트 단위로 추가하여 개발이 가능함</a:t>
            </a:r>
            <a:r>
              <a:rPr lang="en-US" altLang="ko-KR" sz="1100" smtClean="0">
                <a:solidFill>
                  <a:srgbClr val="474747"/>
                </a:solidFill>
              </a:rPr>
              <a:t>.</a:t>
            </a:r>
          </a:p>
          <a:p>
            <a:pPr lvl="0">
              <a:buFont typeface="Arial" charset="0"/>
              <a:buChar char="•"/>
            </a:pPr>
            <a:endParaRPr lang="en-US" altLang="ko-KR" sz="1100" smtClean="0">
              <a:solidFill>
                <a:srgbClr val="474747"/>
              </a:solidFill>
            </a:endParaRPr>
          </a:p>
          <a:p>
            <a:pPr lvl="0">
              <a:buFont typeface="Arial" charset="0"/>
              <a:buChar char="•"/>
            </a:pPr>
            <a:endParaRPr lang="en-US" altLang="ko-KR" sz="1100" smtClean="0">
              <a:solidFill>
                <a:srgbClr val="474747"/>
              </a:solidFill>
            </a:endParaRPr>
          </a:p>
          <a:p>
            <a:pPr lvl="0">
              <a:buFont typeface="Arial" charset="0"/>
              <a:buChar char="•"/>
            </a:pPr>
            <a:r>
              <a:rPr lang="en-US" altLang="ko-KR" sz="1100" smtClean="0">
                <a:solidFill>
                  <a:srgbClr val="474747"/>
                </a:solidFill>
              </a:rPr>
              <a:t> </a:t>
            </a:r>
            <a:r>
              <a:rPr lang="ko-KR" altLang="en-US" sz="1100" smtClean="0">
                <a:solidFill>
                  <a:srgbClr val="474747"/>
                </a:solidFill>
              </a:rPr>
              <a:t>대부분의 증권용 컨트롤 제공 </a:t>
            </a:r>
            <a:r>
              <a:rPr lang="en-US" altLang="ko-KR" sz="1100" smtClean="0">
                <a:solidFill>
                  <a:srgbClr val="474747"/>
                </a:solidFill>
              </a:rPr>
              <a:t>(</a:t>
            </a:r>
            <a:r>
              <a:rPr lang="ko-KR" altLang="en-US" sz="1100" smtClean="0">
                <a:solidFill>
                  <a:srgbClr val="474747"/>
                </a:solidFill>
              </a:rPr>
              <a:t>종목검색기</a:t>
            </a:r>
            <a:r>
              <a:rPr lang="en-US" altLang="ko-KR" sz="1100" smtClean="0">
                <a:solidFill>
                  <a:srgbClr val="474747"/>
                </a:solidFill>
              </a:rPr>
              <a:t>, </a:t>
            </a:r>
            <a:r>
              <a:rPr lang="ko-KR" altLang="en-US" sz="1100" smtClean="0">
                <a:solidFill>
                  <a:srgbClr val="474747"/>
                </a:solidFill>
              </a:rPr>
              <a:t>계좌 컨트롤</a:t>
            </a:r>
            <a:r>
              <a:rPr lang="en-US" altLang="ko-KR" sz="1100" smtClean="0">
                <a:solidFill>
                  <a:srgbClr val="474747"/>
                </a:solidFill>
              </a:rPr>
              <a:t>, </a:t>
            </a:r>
            <a:r>
              <a:rPr lang="ko-KR" altLang="en-US" sz="1100" smtClean="0">
                <a:solidFill>
                  <a:srgbClr val="474747"/>
                </a:solidFill>
              </a:rPr>
              <a:t>비밀번호 입력 컨트롤</a:t>
            </a:r>
            <a:r>
              <a:rPr lang="en-US" altLang="ko-KR" sz="1100" smtClean="0">
                <a:solidFill>
                  <a:srgbClr val="474747"/>
                </a:solidFill>
              </a:rPr>
              <a:t>, </a:t>
            </a:r>
            <a:r>
              <a:rPr lang="ko-KR" altLang="en-US" sz="1100" smtClean="0">
                <a:solidFill>
                  <a:srgbClr val="474747"/>
                </a:solidFill>
              </a:rPr>
              <a:t>차트 </a:t>
            </a:r>
            <a:r>
              <a:rPr lang="en-US" altLang="ko-KR" sz="1100" smtClean="0">
                <a:solidFill>
                  <a:srgbClr val="474747"/>
                </a:solidFill>
              </a:rPr>
              <a:t>…)</a:t>
            </a:r>
          </a:p>
          <a:p>
            <a:pPr lvl="0">
              <a:buFont typeface="Arial" charset="0"/>
              <a:buChar char="•"/>
            </a:pPr>
            <a:endParaRPr lang="en-US" altLang="ko-KR" sz="1100" smtClean="0">
              <a:solidFill>
                <a:srgbClr val="474747"/>
              </a:solidFill>
            </a:endParaRPr>
          </a:p>
          <a:p>
            <a:pPr lvl="0">
              <a:buFont typeface="Arial" charset="0"/>
              <a:buChar char="•"/>
            </a:pPr>
            <a:endParaRPr lang="en-US" altLang="ko-KR" sz="1100" smtClean="0">
              <a:solidFill>
                <a:srgbClr val="474747"/>
              </a:solidFill>
            </a:endParaRPr>
          </a:p>
          <a:p>
            <a:pPr lvl="0">
              <a:buFont typeface="Arial" charset="0"/>
              <a:buChar char="•"/>
            </a:pPr>
            <a:endParaRPr lang="en-US" altLang="ko-KR" sz="1100" smtClean="0">
              <a:solidFill>
                <a:srgbClr val="474747"/>
              </a:solidFill>
            </a:endParaRPr>
          </a:p>
          <a:p>
            <a:pPr lvl="0">
              <a:buFont typeface="Arial" charset="0"/>
              <a:buChar char="•"/>
            </a:pPr>
            <a:endParaRPr lang="en-US" altLang="ko-KR" sz="1100" smtClean="0">
              <a:solidFill>
                <a:srgbClr val="474747"/>
              </a:solidFill>
            </a:endParaRPr>
          </a:p>
          <a:p>
            <a:pPr lvl="0">
              <a:buFont typeface="Arial" charset="0"/>
              <a:buChar char="•"/>
            </a:pPr>
            <a:endParaRPr lang="ko-KR" altLang="en-US" sz="1100" dirty="0" smtClean="0">
              <a:solidFill>
                <a:srgbClr val="474747"/>
              </a:solidFill>
            </a:endParaRPr>
          </a:p>
        </p:txBody>
      </p:sp>
      <p:cxnSp>
        <p:nvCxnSpPr>
          <p:cNvPr id="46" name="직선 연결선 45"/>
          <p:cNvCxnSpPr/>
          <p:nvPr/>
        </p:nvCxnSpPr>
        <p:spPr>
          <a:xfrm>
            <a:off x="3419872" y="2132856"/>
            <a:ext cx="0" cy="4032448"/>
          </a:xfrm>
          <a:prstGeom prst="line">
            <a:avLst/>
          </a:prstGeom>
          <a:ln w="3175">
            <a:solidFill>
              <a:srgbClr val="5C6AB3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그룹 46"/>
          <p:cNvGrpSpPr/>
          <p:nvPr/>
        </p:nvGrpSpPr>
        <p:grpSpPr>
          <a:xfrm>
            <a:off x="3635896" y="4509120"/>
            <a:ext cx="5116265" cy="360040"/>
            <a:chOff x="823887" y="5197800"/>
            <a:chExt cx="7734310" cy="360040"/>
          </a:xfrm>
          <a:solidFill>
            <a:schemeClr val="accent6">
              <a:lumMod val="75000"/>
            </a:schemeClr>
          </a:solidFill>
        </p:grpSpPr>
        <p:sp>
          <p:nvSpPr>
            <p:cNvPr id="48" name="모서리가 둥근 직사각형 47"/>
            <p:cNvSpPr/>
            <p:nvPr/>
          </p:nvSpPr>
          <p:spPr>
            <a:xfrm>
              <a:off x="823887" y="5197800"/>
              <a:ext cx="1428760" cy="36004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altLang="ko-KR" sz="1100" b="1" smtClean="0">
                  <a:solidFill>
                    <a:schemeClr val="bg1"/>
                  </a:solidFill>
                  <a:latin typeface="+mn-ea"/>
                </a:rPr>
                <a:t>HogaGrid</a:t>
              </a:r>
              <a:endParaRPr lang="ko-KR" altLang="en-US" sz="1100" b="1" dirty="0" smtClean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49" name="모서리가 둥근 직사각형 48"/>
            <p:cNvSpPr/>
            <p:nvPr/>
          </p:nvSpPr>
          <p:spPr>
            <a:xfrm>
              <a:off x="2400275" y="5197800"/>
              <a:ext cx="1428760" cy="36004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altLang="ko-KR" sz="1100" b="1" smtClean="0">
                  <a:solidFill>
                    <a:schemeClr val="bg1"/>
                  </a:solidFill>
                  <a:latin typeface="+mn-ea"/>
                </a:rPr>
                <a:t>PivotGrid</a:t>
              </a:r>
              <a:endParaRPr lang="ko-KR" altLang="en-US" sz="1100" b="1" dirty="0" smtClean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50" name="모서리가 둥근 직사각형 49"/>
            <p:cNvSpPr/>
            <p:nvPr/>
          </p:nvSpPr>
          <p:spPr>
            <a:xfrm>
              <a:off x="3976663" y="5197800"/>
              <a:ext cx="1428760" cy="36004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altLang="ko-KR" sz="1100" b="1" smtClean="0">
                  <a:solidFill>
                    <a:schemeClr val="bg1"/>
                  </a:solidFill>
                  <a:latin typeface="+mn-ea"/>
                </a:rPr>
                <a:t>FixedGrid</a:t>
              </a:r>
              <a:endParaRPr lang="ko-KR" altLang="en-US" sz="1100" b="1" dirty="0" smtClean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51" name="모서리가 둥근 직사각형 50"/>
            <p:cNvSpPr/>
            <p:nvPr/>
          </p:nvSpPr>
          <p:spPr>
            <a:xfrm>
              <a:off x="5553051" y="5197800"/>
              <a:ext cx="1428760" cy="36004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altLang="ko-KR" sz="1000" b="1" smtClean="0">
                  <a:solidFill>
                    <a:schemeClr val="bg1"/>
                  </a:solidFill>
                  <a:latin typeface="+mn-ea"/>
                </a:rPr>
                <a:t>StockLabel</a:t>
              </a:r>
              <a:endParaRPr lang="ko-KR" altLang="en-US" sz="1000" b="1" dirty="0" smtClean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52" name="모서리가 둥근 직사각형 51"/>
            <p:cNvSpPr/>
            <p:nvPr/>
          </p:nvSpPr>
          <p:spPr>
            <a:xfrm>
              <a:off x="7129437" y="5197800"/>
              <a:ext cx="1428760" cy="36004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altLang="ko-KR" sz="1100" b="1" smtClean="0">
                  <a:solidFill>
                    <a:schemeClr val="bg1"/>
                  </a:solidFill>
                  <a:latin typeface="+mn-ea"/>
                </a:rPr>
                <a:t>StockGrid</a:t>
              </a:r>
              <a:endParaRPr lang="ko-KR" altLang="en-US" sz="1100" b="1" dirty="0" smtClean="0">
                <a:solidFill>
                  <a:schemeClr val="bg1"/>
                </a:solidFill>
                <a:latin typeface="+mn-ea"/>
              </a:endParaRPr>
            </a:p>
          </p:txBody>
        </p:sp>
      </p:grpSp>
      <p:grpSp>
        <p:nvGrpSpPr>
          <p:cNvPr id="53" name="그룹 52"/>
          <p:cNvGrpSpPr/>
          <p:nvPr/>
        </p:nvGrpSpPr>
        <p:grpSpPr>
          <a:xfrm>
            <a:off x="3635896" y="4941168"/>
            <a:ext cx="5116265" cy="360040"/>
            <a:chOff x="823887" y="2354580"/>
            <a:chExt cx="7734310" cy="360040"/>
          </a:xfrm>
          <a:solidFill>
            <a:schemeClr val="accent6">
              <a:lumMod val="75000"/>
            </a:schemeClr>
          </a:solidFill>
        </p:grpSpPr>
        <p:sp>
          <p:nvSpPr>
            <p:cNvPr id="54" name="모서리가 둥근 직사각형 53"/>
            <p:cNvSpPr/>
            <p:nvPr/>
          </p:nvSpPr>
          <p:spPr>
            <a:xfrm>
              <a:off x="823887" y="2354580"/>
              <a:ext cx="1428760" cy="36004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altLang="ko-KR" sz="1100" b="1" smtClean="0">
                  <a:solidFill>
                    <a:schemeClr val="bg1"/>
                  </a:solidFill>
                  <a:latin typeface="+mn-ea"/>
                </a:rPr>
                <a:t>PieChart</a:t>
              </a:r>
              <a:endParaRPr lang="ko-KR" altLang="en-US" sz="1100" b="1" dirty="0" smtClean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55" name="모서리가 둥근 직사각형 54"/>
            <p:cNvSpPr/>
            <p:nvPr/>
          </p:nvSpPr>
          <p:spPr>
            <a:xfrm>
              <a:off x="2400275" y="2354580"/>
              <a:ext cx="1428760" cy="36004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altLang="ko-KR" sz="1100" b="1" smtClean="0">
                  <a:solidFill>
                    <a:schemeClr val="bg1"/>
                  </a:solidFill>
                  <a:latin typeface="+mn-ea"/>
                </a:rPr>
                <a:t>Stock</a:t>
              </a:r>
            </a:p>
            <a:p>
              <a:pPr algn="ctr"/>
              <a:r>
                <a:rPr lang="en-US" altLang="ko-KR" sz="1100" b="1" smtClean="0">
                  <a:solidFill>
                    <a:schemeClr val="bg1"/>
                  </a:solidFill>
                  <a:latin typeface="+mn-ea"/>
                </a:rPr>
                <a:t>Chart</a:t>
              </a:r>
              <a:endParaRPr lang="ko-KR" altLang="en-US" sz="1100" b="1" dirty="0" smtClean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56" name="모서리가 둥근 직사각형 55"/>
            <p:cNvSpPr/>
            <p:nvPr/>
          </p:nvSpPr>
          <p:spPr>
            <a:xfrm>
              <a:off x="3976663" y="2354580"/>
              <a:ext cx="1428760" cy="36004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altLang="ko-KR" sz="1100" b="1" smtClean="0">
                  <a:solidFill>
                    <a:schemeClr val="bg1"/>
                  </a:solidFill>
                  <a:latin typeface="+mn-ea"/>
                </a:rPr>
                <a:t>Stock</a:t>
              </a:r>
            </a:p>
            <a:p>
              <a:pPr algn="ctr"/>
              <a:r>
                <a:rPr lang="en-US" altLang="ko-KR" sz="1100" b="1" smtClean="0">
                  <a:solidFill>
                    <a:schemeClr val="bg1"/>
                  </a:solidFill>
                  <a:latin typeface="+mn-ea"/>
                </a:rPr>
                <a:t>Ticker</a:t>
              </a:r>
              <a:endParaRPr lang="ko-KR" altLang="en-US" sz="1100" b="1" dirty="0" smtClean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57" name="모서리가 둥근 직사각형 56"/>
            <p:cNvSpPr/>
            <p:nvPr/>
          </p:nvSpPr>
          <p:spPr>
            <a:xfrm>
              <a:off x="5553051" y="2354580"/>
              <a:ext cx="1428760" cy="36004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altLang="ko-KR" sz="1000" b="1" smtClean="0">
                  <a:solidFill>
                    <a:schemeClr val="bg1"/>
                  </a:solidFill>
                  <a:latin typeface="+mn-ea"/>
                </a:rPr>
                <a:t>Secure</a:t>
              </a:r>
            </a:p>
            <a:p>
              <a:pPr algn="ctr"/>
              <a:r>
                <a:rPr lang="en-US" altLang="ko-KR" sz="1000" b="1" smtClean="0">
                  <a:solidFill>
                    <a:schemeClr val="bg1"/>
                  </a:solidFill>
                  <a:latin typeface="+mn-ea"/>
                </a:rPr>
                <a:t>TextField</a:t>
              </a:r>
              <a:endParaRPr lang="ko-KR" altLang="en-US" sz="1000" b="1" dirty="0" smtClean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58" name="모서리가 둥근 직사각형 57"/>
            <p:cNvSpPr/>
            <p:nvPr/>
          </p:nvSpPr>
          <p:spPr>
            <a:xfrm>
              <a:off x="7129437" y="2354580"/>
              <a:ext cx="1428760" cy="36004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altLang="ko-KR" sz="1100" b="1" smtClean="0">
                  <a:solidFill>
                    <a:schemeClr val="bg1"/>
                  </a:solidFill>
                  <a:latin typeface="+mn-ea"/>
                </a:rPr>
                <a:t>JisuChart</a:t>
              </a:r>
              <a:endParaRPr lang="ko-KR" altLang="en-US" sz="1100" b="1" dirty="0" smtClean="0">
                <a:solidFill>
                  <a:schemeClr val="bg1"/>
                </a:solidFill>
                <a:latin typeface="+mn-ea"/>
              </a:endParaRPr>
            </a:p>
          </p:txBody>
        </p:sp>
      </p:grpSp>
      <p:grpSp>
        <p:nvGrpSpPr>
          <p:cNvPr id="59" name="그룹 58"/>
          <p:cNvGrpSpPr/>
          <p:nvPr/>
        </p:nvGrpSpPr>
        <p:grpSpPr>
          <a:xfrm>
            <a:off x="3635896" y="5373216"/>
            <a:ext cx="5116265" cy="360040"/>
            <a:chOff x="823887" y="2354580"/>
            <a:chExt cx="7734310" cy="360040"/>
          </a:xfrm>
          <a:solidFill>
            <a:schemeClr val="accent6">
              <a:lumMod val="75000"/>
            </a:schemeClr>
          </a:solidFill>
        </p:grpSpPr>
        <p:sp>
          <p:nvSpPr>
            <p:cNvPr id="60" name="모서리가 둥근 직사각형 59"/>
            <p:cNvSpPr/>
            <p:nvPr/>
          </p:nvSpPr>
          <p:spPr>
            <a:xfrm>
              <a:off x="823887" y="2354580"/>
              <a:ext cx="1428760" cy="36004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altLang="ko-KR" sz="1100" b="1" smtClean="0">
                  <a:solidFill>
                    <a:schemeClr val="bg1"/>
                  </a:solidFill>
                  <a:latin typeface="+mn-ea"/>
                </a:rPr>
                <a:t>Stock</a:t>
              </a:r>
            </a:p>
            <a:p>
              <a:pPr algn="ctr"/>
              <a:r>
                <a:rPr lang="en-US" altLang="ko-KR" sz="1100" b="1" smtClean="0">
                  <a:solidFill>
                    <a:schemeClr val="bg1"/>
                  </a:solidFill>
                  <a:latin typeface="+mn-ea"/>
                </a:rPr>
                <a:t>Bong</a:t>
              </a:r>
              <a:endParaRPr lang="ko-KR" altLang="en-US" sz="1100" b="1" dirty="0" smtClean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61" name="모서리가 둥근 직사각형 60"/>
            <p:cNvSpPr/>
            <p:nvPr/>
          </p:nvSpPr>
          <p:spPr>
            <a:xfrm>
              <a:off x="2400275" y="2354580"/>
              <a:ext cx="1428760" cy="36004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altLang="ko-KR" sz="1100" b="1" smtClean="0">
                  <a:solidFill>
                    <a:schemeClr val="bg1"/>
                  </a:solidFill>
                  <a:latin typeface="+mn-ea"/>
                </a:rPr>
                <a:t>Stock</a:t>
              </a:r>
            </a:p>
            <a:p>
              <a:pPr algn="ctr"/>
              <a:r>
                <a:rPr lang="en-US" altLang="ko-KR" sz="1100" b="1" smtClean="0">
                  <a:solidFill>
                    <a:schemeClr val="bg1"/>
                  </a:solidFill>
                  <a:latin typeface="+mn-ea"/>
                </a:rPr>
                <a:t>Arrow</a:t>
              </a:r>
              <a:endParaRPr lang="ko-KR" altLang="en-US" sz="1100" b="1" dirty="0" smtClean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62" name="모서리가 둥근 직사각형 61"/>
            <p:cNvSpPr/>
            <p:nvPr/>
          </p:nvSpPr>
          <p:spPr>
            <a:xfrm>
              <a:off x="3976663" y="2354580"/>
              <a:ext cx="1428760" cy="36004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altLang="ko-KR" sz="1100" b="1" smtClean="0">
                  <a:solidFill>
                    <a:schemeClr val="bg1"/>
                  </a:solidFill>
                  <a:latin typeface="+mn-ea"/>
                </a:rPr>
                <a:t>Stock</a:t>
              </a:r>
            </a:p>
            <a:p>
              <a:pPr algn="ctr"/>
              <a:r>
                <a:rPr lang="en-US" altLang="ko-KR" sz="1100" b="1" smtClean="0">
                  <a:solidFill>
                    <a:schemeClr val="bg1"/>
                  </a:solidFill>
                  <a:latin typeface="+mn-ea"/>
                </a:rPr>
                <a:t>Triangle</a:t>
              </a:r>
              <a:endParaRPr lang="ko-KR" altLang="en-US" sz="1100" b="1" dirty="0" smtClean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63" name="모서리가 둥근 직사각형 62"/>
            <p:cNvSpPr/>
            <p:nvPr/>
          </p:nvSpPr>
          <p:spPr>
            <a:xfrm>
              <a:off x="5553051" y="2354580"/>
              <a:ext cx="1428760" cy="36004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altLang="ko-KR" sz="1000" b="1" smtClean="0">
                  <a:solidFill>
                    <a:schemeClr val="bg1"/>
                  </a:solidFill>
                  <a:latin typeface="+mn-ea"/>
                </a:rPr>
                <a:t>MiniChart</a:t>
              </a:r>
              <a:endParaRPr lang="ko-KR" altLang="en-US" sz="1000" b="1" dirty="0" smtClean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64" name="모서리가 둥근 직사각형 63"/>
            <p:cNvSpPr/>
            <p:nvPr/>
          </p:nvSpPr>
          <p:spPr>
            <a:xfrm>
              <a:off x="7129437" y="2354580"/>
              <a:ext cx="1428760" cy="36004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altLang="ko-KR" sz="1100" b="1" smtClean="0">
                  <a:solidFill>
                    <a:schemeClr val="bg1"/>
                  </a:solidFill>
                  <a:latin typeface="+mn-ea"/>
                </a:rPr>
                <a:t>IscdBox</a:t>
              </a:r>
              <a:endParaRPr lang="ko-KR" altLang="en-US" sz="1100" b="1" dirty="0" smtClean="0">
                <a:solidFill>
                  <a:schemeClr val="bg1"/>
                </a:solidFill>
                <a:latin typeface="+mn-ea"/>
              </a:endParaRPr>
            </a:p>
          </p:txBody>
        </p:sp>
      </p:grpSp>
      <p:sp>
        <p:nvSpPr>
          <p:cNvPr id="66" name="모서리가 둥근 직사각형 65"/>
          <p:cNvSpPr/>
          <p:nvPr/>
        </p:nvSpPr>
        <p:spPr>
          <a:xfrm>
            <a:off x="3635896" y="5816312"/>
            <a:ext cx="945128" cy="360040"/>
          </a:xfrm>
          <a:prstGeom prst="roundRect">
            <a:avLst>
              <a:gd name="adj" fmla="val 50000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altLang="ko-KR" sz="1100" b="1" smtClean="0">
                <a:solidFill>
                  <a:schemeClr val="bg1"/>
                </a:solidFill>
                <a:latin typeface="+mn-ea"/>
              </a:rPr>
              <a:t>Account</a:t>
            </a:r>
          </a:p>
          <a:p>
            <a:pPr algn="ctr"/>
            <a:r>
              <a:rPr lang="en-US" altLang="ko-KR" sz="1100" b="1" smtClean="0">
                <a:solidFill>
                  <a:schemeClr val="bg1"/>
                </a:solidFill>
                <a:latin typeface="+mn-ea"/>
              </a:rPr>
              <a:t>Box</a:t>
            </a:r>
            <a:endParaRPr lang="ko-KR" altLang="en-US" sz="1100" b="1" dirty="0" smtClean="0">
              <a:solidFill>
                <a:schemeClr val="bg1"/>
              </a:solidFill>
              <a:latin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43"/>
          <p:cNvGrpSpPr/>
          <p:nvPr/>
        </p:nvGrpSpPr>
        <p:grpSpPr>
          <a:xfrm>
            <a:off x="308288" y="1207432"/>
            <a:ext cx="8644290" cy="5165766"/>
            <a:chOff x="558602" y="1172369"/>
            <a:chExt cx="8299970" cy="4906070"/>
          </a:xfrm>
        </p:grpSpPr>
        <p:sp>
          <p:nvSpPr>
            <p:cNvPr id="8" name="모서리가 둥근 직사각형 7"/>
            <p:cNvSpPr/>
            <p:nvPr/>
          </p:nvSpPr>
          <p:spPr>
            <a:xfrm rot="60000">
              <a:off x="577652" y="1172369"/>
              <a:ext cx="8280920" cy="4906070"/>
            </a:xfrm>
            <a:prstGeom prst="roundRect">
              <a:avLst>
                <a:gd name="adj" fmla="val 0"/>
              </a:avLst>
            </a:prstGeom>
            <a:solidFill>
              <a:srgbClr val="5C6AB3"/>
            </a:solidFill>
            <a:ln w="19050">
              <a:solidFill>
                <a:srgbClr val="5C6AB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endParaRPr lang="ko-KR" altLang="en-US" sz="1000" dirty="0">
                <a:solidFill>
                  <a:srgbClr val="474747"/>
                </a:solidFill>
                <a:latin typeface="+mn-ea"/>
              </a:endParaRPr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558602" y="1172369"/>
              <a:ext cx="8280920" cy="4906070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3175">
              <a:solidFill>
                <a:srgbClr val="5C6AB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endParaRPr lang="ko-KR" altLang="en-US" sz="1100" dirty="0">
                <a:solidFill>
                  <a:srgbClr val="474747"/>
                </a:solidFill>
                <a:latin typeface="+mn-ea"/>
              </a:endParaRPr>
            </a:p>
          </p:txBody>
        </p:sp>
      </p:grpSp>
      <p:pic>
        <p:nvPicPr>
          <p:cNvPr id="4098" name="Picture 2" descr="C:\Users\owner\Desktop\신영스샷\IMG_0490.PNG"/>
          <p:cNvPicPr>
            <a:picLocks noChangeAspect="1" noChangeArrowheads="1"/>
          </p:cNvPicPr>
          <p:nvPr/>
        </p:nvPicPr>
        <p:blipFill>
          <a:blip r:embed="rId2" cstate="print"/>
          <a:srcRect t="11269" b="28631"/>
          <a:stretch>
            <a:fillRect/>
          </a:stretch>
        </p:blipFill>
        <p:spPr bwMode="auto">
          <a:xfrm>
            <a:off x="5072176" y="2266570"/>
            <a:ext cx="3240000" cy="3456384"/>
          </a:xfrm>
          <a:prstGeom prst="rect">
            <a:avLst/>
          </a:prstGeom>
          <a:noFill/>
        </p:spPr>
      </p:pic>
      <p:pic>
        <p:nvPicPr>
          <p:cNvPr id="6" name="Picture 3" descr="C:\Users\owner\Desktop\신영스샷\IMG_0493.PNG"/>
          <p:cNvPicPr>
            <a:picLocks noChangeAspect="1" noChangeArrowheads="1"/>
          </p:cNvPicPr>
          <p:nvPr/>
        </p:nvPicPr>
        <p:blipFill>
          <a:blip r:embed="rId3" cstate="print"/>
          <a:srcRect t="32554" b="7345"/>
          <a:stretch>
            <a:fillRect/>
          </a:stretch>
        </p:blipFill>
        <p:spPr bwMode="auto">
          <a:xfrm>
            <a:off x="967720" y="2266570"/>
            <a:ext cx="3240000" cy="3456384"/>
          </a:xfrm>
          <a:prstGeom prst="rect">
            <a:avLst/>
          </a:prstGeom>
          <a:noFill/>
        </p:spPr>
      </p:pic>
      <p:sp>
        <p:nvSpPr>
          <p:cNvPr id="9" name="모서리가 둥근 직사각형 8"/>
          <p:cNvSpPr/>
          <p:nvPr/>
        </p:nvSpPr>
        <p:spPr>
          <a:xfrm>
            <a:off x="1471776" y="1762514"/>
            <a:ext cx="2158392" cy="360040"/>
          </a:xfrm>
          <a:prstGeom prst="roundRect">
            <a:avLst>
              <a:gd name="adj" fmla="val 50000"/>
            </a:avLst>
          </a:prstGeom>
          <a:solidFill>
            <a:srgbClr val="5C6A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1200" b="1" smtClean="0">
                <a:solidFill>
                  <a:schemeClr val="bg1"/>
                </a:solidFill>
                <a:latin typeface="+mn-ea"/>
              </a:rPr>
              <a:t>그리드 컨트롤</a:t>
            </a:r>
            <a:endParaRPr lang="ko-KR" altLang="en-US" sz="1200" b="1" dirty="0" smtClean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5648240" y="1762514"/>
            <a:ext cx="2158392" cy="360040"/>
          </a:xfrm>
          <a:prstGeom prst="roundRect">
            <a:avLst>
              <a:gd name="adj" fmla="val 50000"/>
            </a:avLst>
          </a:prstGeom>
          <a:solidFill>
            <a:srgbClr val="5C6A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1200" b="1" smtClean="0">
                <a:solidFill>
                  <a:schemeClr val="bg1"/>
                </a:solidFill>
                <a:latin typeface="+mn-ea"/>
              </a:rPr>
              <a:t>피봇 그리드 컨트롤</a:t>
            </a:r>
            <a:endParaRPr lang="ko-KR" altLang="en-US" sz="1200" b="1" dirty="0" smtClean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2" name="TextBox 43"/>
          <p:cNvSpPr txBox="1">
            <a:spLocks noChangeArrowheads="1"/>
          </p:cNvSpPr>
          <p:nvPr/>
        </p:nvSpPr>
        <p:spPr bwMode="auto">
          <a:xfrm>
            <a:off x="0" y="320291"/>
            <a:ext cx="350043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400" b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Ⅱ</a:t>
            </a:r>
            <a:r>
              <a:rPr kumimoji="0" lang="en-US" altLang="ko-KR" sz="2400" b="1" smtClean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. </a:t>
            </a:r>
            <a:r>
              <a:rPr kumimoji="0" lang="ko-KR" altLang="en-US" sz="2400" b="1" smtClean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컴포넌트</a:t>
            </a:r>
            <a:endParaRPr kumimoji="0" lang="ko-KR" altLang="en-US" sz="2400" b="1" dirty="0">
              <a:solidFill>
                <a:schemeClr val="bg1"/>
              </a:solidFill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13" name="TextBox 43"/>
          <p:cNvSpPr txBox="1">
            <a:spLocks noChangeArrowheads="1"/>
          </p:cNvSpPr>
          <p:nvPr/>
        </p:nvSpPr>
        <p:spPr bwMode="auto">
          <a:xfrm>
            <a:off x="6300192" y="476672"/>
            <a:ext cx="2592288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600" b="1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+mj-ea"/>
                <a:cs typeface="Arial" pitchFamily="34" charset="0"/>
              </a:rPr>
              <a:t>주요 컴포넌트 화면</a:t>
            </a:r>
            <a:endParaRPr kumimoji="0" lang="ko-KR" altLang="en-US" sz="1600" b="1" dirty="0" smtClean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ea typeface="+mj-ea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43"/>
          <p:cNvGrpSpPr/>
          <p:nvPr/>
        </p:nvGrpSpPr>
        <p:grpSpPr>
          <a:xfrm>
            <a:off x="308288" y="1207432"/>
            <a:ext cx="8644290" cy="5165766"/>
            <a:chOff x="558602" y="1172369"/>
            <a:chExt cx="8299970" cy="4906070"/>
          </a:xfrm>
        </p:grpSpPr>
        <p:sp>
          <p:nvSpPr>
            <p:cNvPr id="11" name="모서리가 둥근 직사각형 10"/>
            <p:cNvSpPr/>
            <p:nvPr/>
          </p:nvSpPr>
          <p:spPr>
            <a:xfrm rot="60000">
              <a:off x="577652" y="1172369"/>
              <a:ext cx="8280920" cy="4906070"/>
            </a:xfrm>
            <a:prstGeom prst="roundRect">
              <a:avLst>
                <a:gd name="adj" fmla="val 0"/>
              </a:avLst>
            </a:prstGeom>
            <a:solidFill>
              <a:srgbClr val="5C6AB3"/>
            </a:solidFill>
            <a:ln w="19050">
              <a:solidFill>
                <a:srgbClr val="5C6AB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endParaRPr lang="ko-KR" altLang="en-US" sz="1000" dirty="0">
                <a:solidFill>
                  <a:srgbClr val="474747"/>
                </a:solidFill>
                <a:latin typeface="+mn-ea"/>
              </a:endParaRPr>
            </a:p>
          </p:txBody>
        </p:sp>
        <p:sp>
          <p:nvSpPr>
            <p:cNvPr id="15" name="모서리가 둥근 직사각형 14"/>
            <p:cNvSpPr/>
            <p:nvPr/>
          </p:nvSpPr>
          <p:spPr>
            <a:xfrm>
              <a:off x="558602" y="1172369"/>
              <a:ext cx="8280920" cy="4906070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3175">
              <a:solidFill>
                <a:srgbClr val="5C6AB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endParaRPr lang="ko-KR" altLang="en-US" sz="1100" dirty="0">
                <a:solidFill>
                  <a:srgbClr val="474747"/>
                </a:solidFill>
                <a:latin typeface="+mn-ea"/>
              </a:endParaRPr>
            </a:p>
          </p:txBody>
        </p:sp>
      </p:grpSp>
      <p:pic>
        <p:nvPicPr>
          <p:cNvPr id="8" name="Picture 3" descr="C:\Users\owner\Desktop\신영스샷\IMG_0507.PNG"/>
          <p:cNvPicPr>
            <a:picLocks noChangeAspect="1" noChangeArrowheads="1"/>
          </p:cNvPicPr>
          <p:nvPr/>
        </p:nvPicPr>
        <p:blipFill>
          <a:blip r:embed="rId2" cstate="print"/>
          <a:srcRect t="17529" b="13605"/>
          <a:stretch>
            <a:fillRect/>
          </a:stretch>
        </p:blipFill>
        <p:spPr bwMode="auto">
          <a:xfrm>
            <a:off x="6215192" y="1976704"/>
            <a:ext cx="2592288" cy="3168704"/>
          </a:xfrm>
          <a:prstGeom prst="rect">
            <a:avLst/>
          </a:prstGeom>
          <a:noFill/>
        </p:spPr>
      </p:pic>
      <p:sp>
        <p:nvSpPr>
          <p:cNvPr id="7" name="모서리가 둥근 직사각형 6"/>
          <p:cNvSpPr/>
          <p:nvPr/>
        </p:nvSpPr>
        <p:spPr>
          <a:xfrm>
            <a:off x="3534866" y="1472648"/>
            <a:ext cx="2158392" cy="360040"/>
          </a:xfrm>
          <a:prstGeom prst="roundRect">
            <a:avLst>
              <a:gd name="adj" fmla="val 50000"/>
            </a:avLst>
          </a:prstGeom>
          <a:solidFill>
            <a:srgbClr val="5C6A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1200" b="1" smtClean="0">
                <a:solidFill>
                  <a:schemeClr val="bg1"/>
                </a:solidFill>
                <a:latin typeface="+mn-ea"/>
              </a:rPr>
              <a:t>리스트뷰 컨트롤</a:t>
            </a:r>
            <a:endParaRPr lang="ko-KR" altLang="en-US" sz="1200" b="1" dirty="0" smtClean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6399156" y="1472648"/>
            <a:ext cx="2158392" cy="360040"/>
          </a:xfrm>
          <a:prstGeom prst="roundRect">
            <a:avLst>
              <a:gd name="adj" fmla="val 50000"/>
            </a:avLst>
          </a:prstGeom>
          <a:solidFill>
            <a:srgbClr val="5C6A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1200" b="1" dirty="0" smtClean="0">
                <a:solidFill>
                  <a:schemeClr val="bg1"/>
                </a:solidFill>
                <a:latin typeface="+mn-ea"/>
              </a:rPr>
              <a:t>동적 </a:t>
            </a:r>
            <a:r>
              <a:rPr lang="ko-KR" altLang="en-US" sz="1200" b="1" dirty="0" err="1" smtClean="0">
                <a:solidFill>
                  <a:schemeClr val="bg1"/>
                </a:solidFill>
                <a:latin typeface="+mn-ea"/>
              </a:rPr>
              <a:t>로드뷰</a:t>
            </a:r>
            <a:r>
              <a:rPr lang="ko-KR" altLang="en-US" sz="1200" b="1" dirty="0" smtClean="0">
                <a:solidFill>
                  <a:schemeClr val="bg1"/>
                </a:solidFill>
                <a:latin typeface="+mn-ea"/>
              </a:rPr>
              <a:t> 컨트롤</a:t>
            </a:r>
          </a:p>
        </p:txBody>
      </p:sp>
      <p:pic>
        <p:nvPicPr>
          <p:cNvPr id="12" name="Picture 4" descr="C:\Users\owner\Desktop\신영스샷\IMG_0495.PNG"/>
          <p:cNvPicPr>
            <a:picLocks noChangeAspect="1" noChangeArrowheads="1"/>
          </p:cNvPicPr>
          <p:nvPr/>
        </p:nvPicPr>
        <p:blipFill>
          <a:blip r:embed="rId3" cstate="print"/>
          <a:srcRect t="28798" b="6093"/>
          <a:stretch>
            <a:fillRect/>
          </a:stretch>
        </p:blipFill>
        <p:spPr bwMode="auto">
          <a:xfrm>
            <a:off x="3356571" y="1976704"/>
            <a:ext cx="2621389" cy="3029497"/>
          </a:xfrm>
          <a:prstGeom prst="rect">
            <a:avLst/>
          </a:prstGeom>
          <a:noFill/>
        </p:spPr>
      </p:pic>
      <p:pic>
        <p:nvPicPr>
          <p:cNvPr id="13" name="Picture 2" descr="C:\Users\owner\Desktop\신영스샷\IMG_0492.PNG"/>
          <p:cNvPicPr>
            <a:picLocks noChangeAspect="1" noChangeArrowheads="1"/>
          </p:cNvPicPr>
          <p:nvPr/>
        </p:nvPicPr>
        <p:blipFill>
          <a:blip r:embed="rId4" cstate="print"/>
          <a:srcRect t="3756" b="7345"/>
          <a:stretch>
            <a:fillRect/>
          </a:stretch>
        </p:blipFill>
        <p:spPr bwMode="auto">
          <a:xfrm>
            <a:off x="454552" y="1976704"/>
            <a:ext cx="2646761" cy="4176464"/>
          </a:xfrm>
          <a:prstGeom prst="rect">
            <a:avLst/>
          </a:prstGeom>
          <a:noFill/>
        </p:spPr>
      </p:pic>
      <p:sp>
        <p:nvSpPr>
          <p:cNvPr id="14" name="모서리가 둥근 직사각형 13"/>
          <p:cNvSpPr/>
          <p:nvPr/>
        </p:nvSpPr>
        <p:spPr>
          <a:xfrm>
            <a:off x="670576" y="1472648"/>
            <a:ext cx="2158392" cy="360040"/>
          </a:xfrm>
          <a:prstGeom prst="roundRect">
            <a:avLst>
              <a:gd name="adj" fmla="val 50000"/>
            </a:avLst>
          </a:prstGeom>
          <a:solidFill>
            <a:srgbClr val="5C6A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1200" b="1" smtClean="0">
                <a:solidFill>
                  <a:schemeClr val="bg1"/>
                </a:solidFill>
                <a:latin typeface="+mn-ea"/>
              </a:rPr>
              <a:t>탭뷰 컨트롤</a:t>
            </a:r>
            <a:endParaRPr lang="ko-KR" altLang="en-US" sz="1200" b="1" dirty="0" smtClean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6" name="TextBox 43"/>
          <p:cNvSpPr txBox="1">
            <a:spLocks noChangeArrowheads="1"/>
          </p:cNvSpPr>
          <p:nvPr/>
        </p:nvSpPr>
        <p:spPr bwMode="auto">
          <a:xfrm>
            <a:off x="0" y="320291"/>
            <a:ext cx="350043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4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Ⅱ</a:t>
            </a:r>
            <a:r>
              <a:rPr kumimoji="0" lang="en-US" altLang="ko-KR" sz="2400" b="1" smtClean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. </a:t>
            </a:r>
            <a:r>
              <a:rPr kumimoji="0" lang="ko-KR" altLang="en-US" sz="2400" b="1" smtClean="0">
                <a:solidFill>
                  <a:prstClr val="white"/>
                </a:solidFill>
                <a:latin typeface="Arial" pitchFamily="34" charset="0"/>
                <a:ea typeface="맑은 고딕"/>
                <a:cs typeface="Arial" pitchFamily="34" charset="0"/>
              </a:rPr>
              <a:t>컴포넌트</a:t>
            </a:r>
            <a:endParaRPr kumimoji="0" lang="ko-KR" altLang="en-US" sz="2400" b="1" dirty="0">
              <a:solidFill>
                <a:schemeClr val="bg1"/>
              </a:solidFill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17" name="TextBox 43"/>
          <p:cNvSpPr txBox="1">
            <a:spLocks noChangeArrowheads="1"/>
          </p:cNvSpPr>
          <p:nvPr/>
        </p:nvSpPr>
        <p:spPr bwMode="auto">
          <a:xfrm>
            <a:off x="6300192" y="476672"/>
            <a:ext cx="2592288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600" b="1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+mj-ea"/>
                <a:cs typeface="Arial" pitchFamily="34" charset="0"/>
              </a:rPr>
              <a:t>주요 컴포넌트 화면</a:t>
            </a:r>
            <a:endParaRPr kumimoji="0" lang="ko-KR" altLang="en-US" sz="1600" b="1" dirty="0" smtClean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ea typeface="+mj-ea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43"/>
          <p:cNvGrpSpPr/>
          <p:nvPr/>
        </p:nvGrpSpPr>
        <p:grpSpPr>
          <a:xfrm>
            <a:off x="308288" y="1207432"/>
            <a:ext cx="8644290" cy="5165766"/>
            <a:chOff x="558602" y="1172369"/>
            <a:chExt cx="8299970" cy="4906070"/>
          </a:xfrm>
        </p:grpSpPr>
        <p:sp>
          <p:nvSpPr>
            <p:cNvPr id="7" name="모서리가 둥근 직사각형 6"/>
            <p:cNvSpPr/>
            <p:nvPr/>
          </p:nvSpPr>
          <p:spPr>
            <a:xfrm rot="60000">
              <a:off x="577652" y="1172369"/>
              <a:ext cx="8280920" cy="4906070"/>
            </a:xfrm>
            <a:prstGeom prst="roundRect">
              <a:avLst>
                <a:gd name="adj" fmla="val 0"/>
              </a:avLst>
            </a:prstGeom>
            <a:solidFill>
              <a:srgbClr val="5C6AB3"/>
            </a:solidFill>
            <a:ln w="19050">
              <a:solidFill>
                <a:srgbClr val="5C6AB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endParaRPr lang="ko-KR" altLang="en-US" sz="1000" dirty="0">
                <a:solidFill>
                  <a:srgbClr val="474747"/>
                </a:solidFill>
                <a:latin typeface="+mn-ea"/>
              </a:endParaRPr>
            </a:p>
          </p:txBody>
        </p:sp>
        <p:sp>
          <p:nvSpPr>
            <p:cNvPr id="8" name="모서리가 둥근 직사각형 7"/>
            <p:cNvSpPr/>
            <p:nvPr/>
          </p:nvSpPr>
          <p:spPr>
            <a:xfrm>
              <a:off x="558602" y="1172369"/>
              <a:ext cx="8280920" cy="4906070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3175">
              <a:solidFill>
                <a:srgbClr val="5C6AB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endParaRPr lang="ko-KR" altLang="en-US" sz="1100" dirty="0">
                <a:solidFill>
                  <a:srgbClr val="474747"/>
                </a:solidFill>
                <a:latin typeface="+mn-ea"/>
              </a:endParaRPr>
            </a:p>
          </p:txBody>
        </p:sp>
      </p:grpSp>
      <p:pic>
        <p:nvPicPr>
          <p:cNvPr id="7172" name="Picture 4" descr="C:\Users\owner\Desktop\신영스샷\IMG_0508.PNG"/>
          <p:cNvPicPr>
            <a:picLocks noChangeAspect="1" noChangeArrowheads="1"/>
          </p:cNvPicPr>
          <p:nvPr/>
        </p:nvPicPr>
        <p:blipFill>
          <a:blip r:embed="rId2" cstate="print"/>
          <a:srcRect t="26294" b="21118"/>
          <a:stretch>
            <a:fillRect/>
          </a:stretch>
        </p:blipFill>
        <p:spPr bwMode="auto">
          <a:xfrm>
            <a:off x="994577" y="2075463"/>
            <a:ext cx="3240000" cy="3024336"/>
          </a:xfrm>
          <a:prstGeom prst="rect">
            <a:avLst/>
          </a:prstGeom>
          <a:noFill/>
        </p:spPr>
      </p:pic>
      <p:pic>
        <p:nvPicPr>
          <p:cNvPr id="1027" name="Picture 3" descr="H:\work\IMG_051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60525" y="2003455"/>
            <a:ext cx="2283309" cy="4052875"/>
          </a:xfrm>
          <a:prstGeom prst="rect">
            <a:avLst/>
          </a:prstGeom>
          <a:noFill/>
        </p:spPr>
      </p:pic>
      <p:sp>
        <p:nvSpPr>
          <p:cNvPr id="11" name="모서리가 둥근 직사각형 10"/>
          <p:cNvSpPr/>
          <p:nvPr/>
        </p:nvSpPr>
        <p:spPr>
          <a:xfrm>
            <a:off x="1503373" y="1643415"/>
            <a:ext cx="2158392" cy="360040"/>
          </a:xfrm>
          <a:prstGeom prst="roundRect">
            <a:avLst>
              <a:gd name="adj" fmla="val 50000"/>
            </a:avLst>
          </a:prstGeom>
          <a:solidFill>
            <a:srgbClr val="5C6A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altLang="ko-KR" sz="1200" b="1" smtClean="0">
                <a:solidFill>
                  <a:schemeClr val="bg1"/>
                </a:solidFill>
                <a:latin typeface="+mn-ea"/>
              </a:rPr>
              <a:t>Dialog Window</a:t>
            </a:r>
            <a:endParaRPr lang="ko-KR" altLang="en-US" sz="1200" b="1" dirty="0" smtClean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5432463" y="1571407"/>
            <a:ext cx="2158392" cy="360040"/>
          </a:xfrm>
          <a:prstGeom prst="roundRect">
            <a:avLst>
              <a:gd name="adj" fmla="val 50000"/>
            </a:avLst>
          </a:prstGeom>
          <a:solidFill>
            <a:srgbClr val="5C6A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altLang="ko-KR" sz="1200" b="1" dirty="0" smtClean="0">
                <a:solidFill>
                  <a:schemeClr val="bg1"/>
                </a:solidFill>
                <a:latin typeface="+mn-ea"/>
              </a:rPr>
              <a:t>Full Screen Window</a:t>
            </a:r>
            <a:endParaRPr lang="ko-KR" altLang="en-US" sz="1200" b="1" dirty="0" smtClean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9" name="TextBox 43"/>
          <p:cNvSpPr txBox="1">
            <a:spLocks noChangeArrowheads="1"/>
          </p:cNvSpPr>
          <p:nvPr/>
        </p:nvSpPr>
        <p:spPr bwMode="auto">
          <a:xfrm>
            <a:off x="0" y="320291"/>
            <a:ext cx="350043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4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Ⅱ</a:t>
            </a:r>
            <a:r>
              <a:rPr kumimoji="0" lang="en-US" altLang="ko-KR" sz="2400" b="1" smtClean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. </a:t>
            </a:r>
            <a:r>
              <a:rPr kumimoji="0" lang="ko-KR" altLang="en-US" sz="2400" b="1" smtClean="0">
                <a:solidFill>
                  <a:prstClr val="white"/>
                </a:solidFill>
                <a:latin typeface="Arial" pitchFamily="34" charset="0"/>
                <a:ea typeface="맑은 고딕"/>
                <a:cs typeface="Arial" pitchFamily="34" charset="0"/>
              </a:rPr>
              <a:t>컴포넌트</a:t>
            </a:r>
            <a:endParaRPr kumimoji="0" lang="ko-KR" altLang="en-US" sz="2400" b="1" dirty="0">
              <a:solidFill>
                <a:schemeClr val="bg1"/>
              </a:solidFill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10" name="TextBox 43"/>
          <p:cNvSpPr txBox="1">
            <a:spLocks noChangeArrowheads="1"/>
          </p:cNvSpPr>
          <p:nvPr/>
        </p:nvSpPr>
        <p:spPr bwMode="auto">
          <a:xfrm>
            <a:off x="6300192" y="476672"/>
            <a:ext cx="2592288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600" b="1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+mj-ea"/>
                <a:cs typeface="Arial" pitchFamily="34" charset="0"/>
              </a:rPr>
              <a:t>주요 컴포넌트 화면</a:t>
            </a:r>
            <a:endParaRPr kumimoji="0" lang="ko-KR" altLang="en-US" sz="1600" b="1" dirty="0" smtClean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ea typeface="+mj-ea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43"/>
          <p:cNvGrpSpPr/>
          <p:nvPr/>
        </p:nvGrpSpPr>
        <p:grpSpPr>
          <a:xfrm>
            <a:off x="308288" y="1207432"/>
            <a:ext cx="8644290" cy="5165766"/>
            <a:chOff x="558602" y="1172369"/>
            <a:chExt cx="8299970" cy="4906070"/>
          </a:xfrm>
        </p:grpSpPr>
        <p:sp>
          <p:nvSpPr>
            <p:cNvPr id="9" name="모서리가 둥근 직사각형 8"/>
            <p:cNvSpPr/>
            <p:nvPr/>
          </p:nvSpPr>
          <p:spPr>
            <a:xfrm rot="60000">
              <a:off x="577652" y="1172369"/>
              <a:ext cx="8280920" cy="4906070"/>
            </a:xfrm>
            <a:prstGeom prst="roundRect">
              <a:avLst>
                <a:gd name="adj" fmla="val 0"/>
              </a:avLst>
            </a:prstGeom>
            <a:solidFill>
              <a:srgbClr val="5C6AB3"/>
            </a:solidFill>
            <a:ln w="19050">
              <a:solidFill>
                <a:srgbClr val="5C6AB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endParaRPr lang="ko-KR" altLang="en-US" sz="1000" dirty="0">
                <a:solidFill>
                  <a:srgbClr val="474747"/>
                </a:solidFill>
                <a:latin typeface="+mn-ea"/>
              </a:endParaRPr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558602" y="1172369"/>
              <a:ext cx="8280920" cy="4906070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3175">
              <a:solidFill>
                <a:srgbClr val="5C6AB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endParaRPr lang="ko-KR" altLang="en-US" sz="1100" dirty="0">
                <a:solidFill>
                  <a:srgbClr val="474747"/>
                </a:solidFill>
                <a:latin typeface="+mn-ea"/>
              </a:endParaRPr>
            </a:p>
          </p:txBody>
        </p:sp>
      </p:grpSp>
      <p:pic>
        <p:nvPicPr>
          <p:cNvPr id="1026" name="Picture 2" descr="C:\Users\owner\Desktop\신영스샷\IMG_0475.PNG"/>
          <p:cNvPicPr>
            <a:picLocks noChangeAspect="1" noChangeArrowheads="1"/>
          </p:cNvPicPr>
          <p:nvPr/>
        </p:nvPicPr>
        <p:blipFill>
          <a:blip r:embed="rId2" cstate="print"/>
          <a:srcRect t="32885" b="7669"/>
          <a:stretch>
            <a:fillRect/>
          </a:stretch>
        </p:blipFill>
        <p:spPr bwMode="auto">
          <a:xfrm>
            <a:off x="1319918" y="2661130"/>
            <a:ext cx="2525002" cy="2229968"/>
          </a:xfrm>
          <a:prstGeom prst="rect">
            <a:avLst/>
          </a:prstGeom>
          <a:noFill/>
        </p:spPr>
      </p:pic>
      <p:pic>
        <p:nvPicPr>
          <p:cNvPr id="16" name="Picture 4" descr="C:\Users\owner\Desktop\신영스샷\IMG_0484.PNG"/>
          <p:cNvPicPr>
            <a:picLocks noChangeAspect="1" noChangeArrowheads="1"/>
          </p:cNvPicPr>
          <p:nvPr/>
        </p:nvPicPr>
        <p:blipFill>
          <a:blip r:embed="rId3" cstate="print"/>
          <a:srcRect t="13773" b="56177"/>
          <a:stretch>
            <a:fillRect/>
          </a:stretch>
        </p:blipFill>
        <p:spPr bwMode="auto">
          <a:xfrm>
            <a:off x="5000628" y="2659302"/>
            <a:ext cx="2736304" cy="1459524"/>
          </a:xfrm>
          <a:prstGeom prst="rect">
            <a:avLst/>
          </a:prstGeom>
          <a:noFill/>
        </p:spPr>
      </p:pic>
      <p:sp>
        <p:nvSpPr>
          <p:cNvPr id="17" name="모서리가 둥근 직사각형 16"/>
          <p:cNvSpPr/>
          <p:nvPr/>
        </p:nvSpPr>
        <p:spPr>
          <a:xfrm>
            <a:off x="1506732" y="2229082"/>
            <a:ext cx="2158392" cy="360040"/>
          </a:xfrm>
          <a:prstGeom prst="roundRect">
            <a:avLst>
              <a:gd name="adj" fmla="val 50000"/>
            </a:avLst>
          </a:prstGeom>
          <a:solidFill>
            <a:srgbClr val="5C6A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1200" b="1" dirty="0" smtClean="0">
                <a:solidFill>
                  <a:schemeClr val="bg1"/>
                </a:solidFill>
                <a:latin typeface="+mn-ea"/>
              </a:rPr>
              <a:t>증권용 차트 컨트롤</a:t>
            </a:r>
          </a:p>
        </p:txBody>
      </p:sp>
      <p:sp>
        <p:nvSpPr>
          <p:cNvPr id="18" name="모서리가 둥근 직사각형 17"/>
          <p:cNvSpPr/>
          <p:nvPr/>
        </p:nvSpPr>
        <p:spPr>
          <a:xfrm>
            <a:off x="5284850" y="2214554"/>
            <a:ext cx="2158392" cy="360040"/>
          </a:xfrm>
          <a:prstGeom prst="roundRect">
            <a:avLst>
              <a:gd name="adj" fmla="val 50000"/>
            </a:avLst>
          </a:prstGeom>
          <a:solidFill>
            <a:srgbClr val="5C6A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1200" b="1" dirty="0" smtClean="0">
                <a:solidFill>
                  <a:schemeClr val="bg1"/>
                </a:solidFill>
                <a:latin typeface="+mn-ea"/>
              </a:rPr>
              <a:t>지수 차트 컨트롤</a:t>
            </a:r>
          </a:p>
        </p:txBody>
      </p:sp>
      <p:sp>
        <p:nvSpPr>
          <p:cNvPr id="11" name="TextBox 43"/>
          <p:cNvSpPr txBox="1">
            <a:spLocks noChangeArrowheads="1"/>
          </p:cNvSpPr>
          <p:nvPr/>
        </p:nvSpPr>
        <p:spPr bwMode="auto">
          <a:xfrm>
            <a:off x="0" y="320291"/>
            <a:ext cx="350043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4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Ⅱ</a:t>
            </a:r>
            <a:r>
              <a:rPr kumimoji="0" lang="en-US" altLang="ko-KR" sz="2400" b="1" smtClean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. </a:t>
            </a:r>
            <a:r>
              <a:rPr kumimoji="0" lang="ko-KR" altLang="en-US" sz="2400" b="1" smtClean="0">
                <a:solidFill>
                  <a:prstClr val="white"/>
                </a:solidFill>
                <a:latin typeface="Arial" pitchFamily="34" charset="0"/>
                <a:ea typeface="맑은 고딕"/>
                <a:cs typeface="Arial" pitchFamily="34" charset="0"/>
              </a:rPr>
              <a:t>컴포넌트</a:t>
            </a:r>
            <a:endParaRPr kumimoji="0" lang="ko-KR" altLang="en-US" sz="2400" b="1" dirty="0">
              <a:solidFill>
                <a:schemeClr val="bg1"/>
              </a:solidFill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12" name="TextBox 43"/>
          <p:cNvSpPr txBox="1">
            <a:spLocks noChangeArrowheads="1"/>
          </p:cNvSpPr>
          <p:nvPr/>
        </p:nvSpPr>
        <p:spPr bwMode="auto">
          <a:xfrm>
            <a:off x="6300192" y="476672"/>
            <a:ext cx="2592288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600" b="1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+mj-ea"/>
                <a:cs typeface="Arial" pitchFamily="34" charset="0"/>
              </a:rPr>
              <a:t>주요 컴포넌트 화면</a:t>
            </a:r>
            <a:endParaRPr kumimoji="0" lang="ko-KR" altLang="en-US" sz="1600" b="1" dirty="0" smtClean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ea typeface="+mj-ea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43"/>
          <p:cNvGrpSpPr/>
          <p:nvPr/>
        </p:nvGrpSpPr>
        <p:grpSpPr>
          <a:xfrm>
            <a:off x="308288" y="1207432"/>
            <a:ext cx="8644290" cy="5165766"/>
            <a:chOff x="558602" y="1172369"/>
            <a:chExt cx="8299970" cy="4906070"/>
          </a:xfrm>
        </p:grpSpPr>
        <p:sp>
          <p:nvSpPr>
            <p:cNvPr id="9" name="모서리가 둥근 직사각형 8"/>
            <p:cNvSpPr/>
            <p:nvPr/>
          </p:nvSpPr>
          <p:spPr>
            <a:xfrm rot="60000">
              <a:off x="577652" y="1172369"/>
              <a:ext cx="8280920" cy="4906070"/>
            </a:xfrm>
            <a:prstGeom prst="roundRect">
              <a:avLst>
                <a:gd name="adj" fmla="val 0"/>
              </a:avLst>
            </a:prstGeom>
            <a:solidFill>
              <a:srgbClr val="5C6AB3"/>
            </a:solidFill>
            <a:ln w="19050">
              <a:solidFill>
                <a:srgbClr val="5C6AB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endParaRPr lang="ko-KR" altLang="en-US" sz="1000" dirty="0">
                <a:solidFill>
                  <a:srgbClr val="474747"/>
                </a:solidFill>
                <a:latin typeface="+mn-ea"/>
              </a:endParaRPr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558602" y="1172369"/>
              <a:ext cx="8280920" cy="4906070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3175">
              <a:solidFill>
                <a:srgbClr val="5C6AB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endParaRPr lang="ko-KR" altLang="en-US" sz="1100" dirty="0">
                <a:solidFill>
                  <a:srgbClr val="474747"/>
                </a:solidFill>
                <a:latin typeface="+mn-ea"/>
              </a:endParaRPr>
            </a:p>
          </p:txBody>
        </p:sp>
      </p:grpSp>
      <p:pic>
        <p:nvPicPr>
          <p:cNvPr id="19" name="Picture 4" descr="H:\work\IMG_051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28794" y="1882762"/>
            <a:ext cx="2433803" cy="4320000"/>
          </a:xfrm>
          <a:prstGeom prst="rect">
            <a:avLst/>
          </a:prstGeom>
          <a:noFill/>
        </p:spPr>
      </p:pic>
      <p:sp>
        <p:nvSpPr>
          <p:cNvPr id="20" name="모서리가 둥근 직사각형 19"/>
          <p:cNvSpPr/>
          <p:nvPr/>
        </p:nvSpPr>
        <p:spPr>
          <a:xfrm>
            <a:off x="2041904" y="1454136"/>
            <a:ext cx="2158392" cy="360040"/>
          </a:xfrm>
          <a:prstGeom prst="roundRect">
            <a:avLst>
              <a:gd name="adj" fmla="val 50000"/>
            </a:avLst>
          </a:prstGeom>
          <a:solidFill>
            <a:srgbClr val="5C6A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1200" b="1" dirty="0" smtClean="0">
                <a:solidFill>
                  <a:schemeClr val="bg1"/>
                </a:solidFill>
                <a:latin typeface="+mn-ea"/>
              </a:rPr>
              <a:t>종목 검색기 </a:t>
            </a:r>
            <a:r>
              <a:rPr lang="en-US" altLang="ko-KR" sz="1200" b="1" dirty="0" smtClean="0">
                <a:solidFill>
                  <a:schemeClr val="bg1"/>
                </a:solidFill>
                <a:latin typeface="+mn-ea"/>
              </a:rPr>
              <a:t>(</a:t>
            </a:r>
            <a:r>
              <a:rPr lang="ko-KR" altLang="en-US" sz="1200" b="1" dirty="0" smtClean="0">
                <a:solidFill>
                  <a:schemeClr val="bg1"/>
                </a:solidFill>
                <a:latin typeface="+mn-ea"/>
              </a:rPr>
              <a:t>주식</a:t>
            </a:r>
            <a:r>
              <a:rPr lang="en-US" altLang="ko-KR" sz="1200" b="1" dirty="0" smtClean="0">
                <a:solidFill>
                  <a:schemeClr val="bg1"/>
                </a:solidFill>
                <a:latin typeface="+mn-ea"/>
              </a:rPr>
              <a:t>)</a:t>
            </a:r>
            <a:endParaRPr lang="ko-KR" altLang="en-US" sz="1200" b="1" dirty="0" smtClean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1" name="TextBox 43"/>
          <p:cNvSpPr txBox="1">
            <a:spLocks noChangeArrowheads="1"/>
          </p:cNvSpPr>
          <p:nvPr/>
        </p:nvSpPr>
        <p:spPr bwMode="auto">
          <a:xfrm>
            <a:off x="0" y="320291"/>
            <a:ext cx="350043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4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Ⅱ</a:t>
            </a:r>
            <a:r>
              <a:rPr kumimoji="0" lang="en-US" altLang="ko-KR" sz="2400" b="1" smtClean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. </a:t>
            </a:r>
            <a:r>
              <a:rPr kumimoji="0" lang="ko-KR" altLang="en-US" sz="2400" b="1" smtClean="0">
                <a:solidFill>
                  <a:prstClr val="white"/>
                </a:solidFill>
                <a:latin typeface="Arial" pitchFamily="34" charset="0"/>
                <a:ea typeface="맑은 고딕"/>
                <a:cs typeface="Arial" pitchFamily="34" charset="0"/>
              </a:rPr>
              <a:t>컴포넌트</a:t>
            </a:r>
            <a:endParaRPr kumimoji="0" lang="ko-KR" altLang="en-US" sz="2400" b="1" dirty="0">
              <a:solidFill>
                <a:schemeClr val="bg1"/>
              </a:solidFill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12" name="TextBox 43"/>
          <p:cNvSpPr txBox="1">
            <a:spLocks noChangeArrowheads="1"/>
          </p:cNvSpPr>
          <p:nvPr/>
        </p:nvSpPr>
        <p:spPr bwMode="auto">
          <a:xfrm>
            <a:off x="6300192" y="476672"/>
            <a:ext cx="2592288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600" b="1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+mj-ea"/>
                <a:cs typeface="Arial" pitchFamily="34" charset="0"/>
              </a:rPr>
              <a:t>주요 컴포넌트 화면</a:t>
            </a:r>
            <a:endParaRPr kumimoji="0" lang="ko-KR" altLang="en-US" sz="1600" b="1" dirty="0" smtClean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ea typeface="+mj-ea"/>
              <a:cs typeface="Arial" pitchFamily="34" charset="0"/>
            </a:endParaRPr>
          </a:p>
        </p:txBody>
      </p:sp>
      <p:pic>
        <p:nvPicPr>
          <p:cNvPr id="3" name="Picture 2" descr="C:\Users\owner\공유\황승희\IMG_051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81403" y="1881700"/>
            <a:ext cx="2433803" cy="4320000"/>
          </a:xfrm>
          <a:prstGeom prst="rect">
            <a:avLst/>
          </a:prstGeom>
          <a:noFill/>
        </p:spPr>
      </p:pic>
      <p:sp>
        <p:nvSpPr>
          <p:cNvPr id="21" name="모서리가 둥근 직사각형 20"/>
          <p:cNvSpPr/>
          <p:nvPr/>
        </p:nvSpPr>
        <p:spPr>
          <a:xfrm>
            <a:off x="4896200" y="1454136"/>
            <a:ext cx="2158392" cy="360040"/>
          </a:xfrm>
          <a:prstGeom prst="roundRect">
            <a:avLst>
              <a:gd name="adj" fmla="val 50000"/>
            </a:avLst>
          </a:prstGeom>
          <a:solidFill>
            <a:srgbClr val="5C6A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1200" b="1" dirty="0" smtClean="0">
                <a:solidFill>
                  <a:schemeClr val="bg1"/>
                </a:solidFill>
                <a:latin typeface="+mn-ea"/>
              </a:rPr>
              <a:t>종목 검색기 </a:t>
            </a:r>
            <a:r>
              <a:rPr lang="en-US" altLang="ko-KR" sz="1200" b="1" dirty="0" smtClean="0">
                <a:solidFill>
                  <a:schemeClr val="bg1"/>
                </a:solidFill>
                <a:latin typeface="+mn-ea"/>
              </a:rPr>
              <a:t>(ELW)</a:t>
            </a:r>
            <a:endParaRPr lang="ko-KR" altLang="en-US" sz="1200" b="1" dirty="0" smtClean="0">
              <a:solidFill>
                <a:schemeClr val="bg1"/>
              </a:solidFill>
              <a:latin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43"/>
          <p:cNvGrpSpPr/>
          <p:nvPr/>
        </p:nvGrpSpPr>
        <p:grpSpPr>
          <a:xfrm>
            <a:off x="308288" y="1207432"/>
            <a:ext cx="8644290" cy="5165766"/>
            <a:chOff x="558602" y="1172369"/>
            <a:chExt cx="8299970" cy="4906070"/>
          </a:xfrm>
        </p:grpSpPr>
        <p:sp>
          <p:nvSpPr>
            <p:cNvPr id="9" name="모서리가 둥근 직사각형 8"/>
            <p:cNvSpPr/>
            <p:nvPr/>
          </p:nvSpPr>
          <p:spPr>
            <a:xfrm rot="60000">
              <a:off x="577652" y="1172369"/>
              <a:ext cx="8280920" cy="4906070"/>
            </a:xfrm>
            <a:prstGeom prst="roundRect">
              <a:avLst>
                <a:gd name="adj" fmla="val 0"/>
              </a:avLst>
            </a:prstGeom>
            <a:solidFill>
              <a:srgbClr val="5C6AB3"/>
            </a:solidFill>
            <a:ln w="19050">
              <a:solidFill>
                <a:srgbClr val="5C6AB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endParaRPr lang="ko-KR" altLang="en-US" sz="1000" dirty="0">
                <a:solidFill>
                  <a:srgbClr val="474747"/>
                </a:solidFill>
                <a:latin typeface="+mn-ea"/>
              </a:endParaRPr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558602" y="1172369"/>
              <a:ext cx="8280920" cy="4906070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3175">
              <a:solidFill>
                <a:srgbClr val="5C6AB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endParaRPr lang="ko-KR" altLang="en-US" sz="1100" dirty="0">
                <a:solidFill>
                  <a:srgbClr val="474747"/>
                </a:solidFill>
                <a:latin typeface="+mn-ea"/>
              </a:endParaRPr>
            </a:p>
          </p:txBody>
        </p:sp>
      </p:grpSp>
      <p:sp>
        <p:nvSpPr>
          <p:cNvPr id="11" name="TextBox 43"/>
          <p:cNvSpPr txBox="1">
            <a:spLocks noChangeArrowheads="1"/>
          </p:cNvSpPr>
          <p:nvPr/>
        </p:nvSpPr>
        <p:spPr bwMode="auto">
          <a:xfrm>
            <a:off x="0" y="320291"/>
            <a:ext cx="350043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4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Ⅱ</a:t>
            </a:r>
            <a:r>
              <a:rPr kumimoji="0" lang="en-US" altLang="ko-KR" sz="2400" b="1" smtClean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. </a:t>
            </a:r>
            <a:r>
              <a:rPr kumimoji="0" lang="ko-KR" altLang="en-US" sz="2400" b="1" smtClean="0">
                <a:solidFill>
                  <a:prstClr val="white"/>
                </a:solidFill>
                <a:latin typeface="Arial" pitchFamily="34" charset="0"/>
                <a:ea typeface="맑은 고딕"/>
                <a:cs typeface="Arial" pitchFamily="34" charset="0"/>
              </a:rPr>
              <a:t>컴포넌트</a:t>
            </a:r>
            <a:endParaRPr kumimoji="0" lang="ko-KR" altLang="en-US" sz="2400" b="1" dirty="0">
              <a:solidFill>
                <a:schemeClr val="bg1"/>
              </a:solidFill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12" name="TextBox 43"/>
          <p:cNvSpPr txBox="1">
            <a:spLocks noChangeArrowheads="1"/>
          </p:cNvSpPr>
          <p:nvPr/>
        </p:nvSpPr>
        <p:spPr bwMode="auto">
          <a:xfrm>
            <a:off x="6300192" y="476672"/>
            <a:ext cx="2592288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600" b="1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+mj-ea"/>
                <a:cs typeface="Arial" pitchFamily="34" charset="0"/>
              </a:rPr>
              <a:t>주요 컴포넌트 화면</a:t>
            </a:r>
            <a:endParaRPr kumimoji="0" lang="ko-KR" altLang="en-US" sz="1600" b="1" dirty="0" smtClean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ea typeface="+mj-ea"/>
              <a:cs typeface="Arial" pitchFamily="34" charset="0"/>
            </a:endParaRPr>
          </a:p>
        </p:txBody>
      </p:sp>
      <p:pic>
        <p:nvPicPr>
          <p:cNvPr id="1027" name="Picture 3" descr="C:\Users\owner\공유\황승희\IMG_0514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86252" y="1857364"/>
            <a:ext cx="2433803" cy="4320000"/>
          </a:xfrm>
          <a:prstGeom prst="rect">
            <a:avLst/>
          </a:prstGeom>
          <a:noFill/>
        </p:spPr>
      </p:pic>
      <p:pic>
        <p:nvPicPr>
          <p:cNvPr id="1028" name="Picture 4" descr="C:\Users\owner\공유\황승희\IMG_0515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32504" y="1857364"/>
            <a:ext cx="2433803" cy="4320000"/>
          </a:xfrm>
          <a:prstGeom prst="rect">
            <a:avLst/>
          </a:prstGeom>
          <a:noFill/>
        </p:spPr>
      </p:pic>
      <p:pic>
        <p:nvPicPr>
          <p:cNvPr id="1029" name="Picture 5" descr="C:\Users\owner\공유\황승희\IMG_0516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978757" y="1852672"/>
            <a:ext cx="2433803" cy="4320000"/>
          </a:xfrm>
          <a:prstGeom prst="rect">
            <a:avLst/>
          </a:prstGeom>
          <a:noFill/>
        </p:spPr>
      </p:pic>
      <p:sp>
        <p:nvSpPr>
          <p:cNvPr id="13" name="모서리가 둥근 직사각형 12"/>
          <p:cNvSpPr/>
          <p:nvPr/>
        </p:nvSpPr>
        <p:spPr>
          <a:xfrm>
            <a:off x="1066062" y="1454136"/>
            <a:ext cx="2158392" cy="360040"/>
          </a:xfrm>
          <a:prstGeom prst="roundRect">
            <a:avLst>
              <a:gd name="adj" fmla="val 50000"/>
            </a:avLst>
          </a:prstGeom>
          <a:solidFill>
            <a:srgbClr val="5C6A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1200" b="1" dirty="0" smtClean="0">
                <a:solidFill>
                  <a:schemeClr val="bg1"/>
                </a:solidFill>
                <a:latin typeface="+mn-ea"/>
              </a:rPr>
              <a:t>종목 검색기 </a:t>
            </a:r>
            <a:r>
              <a:rPr lang="en-US" altLang="ko-KR" sz="1200" b="1" dirty="0" smtClean="0">
                <a:solidFill>
                  <a:schemeClr val="bg1"/>
                </a:solidFill>
                <a:latin typeface="+mn-ea"/>
              </a:rPr>
              <a:t>(</a:t>
            </a:r>
            <a:r>
              <a:rPr lang="ko-KR" altLang="en-US" sz="1200" b="1" dirty="0" smtClean="0">
                <a:solidFill>
                  <a:schemeClr val="bg1"/>
                </a:solidFill>
                <a:latin typeface="+mn-ea"/>
              </a:rPr>
              <a:t>선물옵션</a:t>
            </a:r>
            <a:r>
              <a:rPr lang="en-US" altLang="ko-KR" sz="1200" b="1" dirty="0" smtClean="0">
                <a:solidFill>
                  <a:schemeClr val="bg1"/>
                </a:solidFill>
                <a:latin typeface="+mn-ea"/>
              </a:rPr>
              <a:t>)</a:t>
            </a:r>
            <a:endParaRPr lang="ko-KR" altLang="en-US" sz="1200" b="1" dirty="0" smtClean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3574252" y="1454136"/>
            <a:ext cx="2158392" cy="360040"/>
          </a:xfrm>
          <a:prstGeom prst="roundRect">
            <a:avLst>
              <a:gd name="adj" fmla="val 50000"/>
            </a:avLst>
          </a:prstGeom>
          <a:solidFill>
            <a:srgbClr val="5C6A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1200" b="1" dirty="0" smtClean="0">
                <a:solidFill>
                  <a:schemeClr val="bg1"/>
                </a:solidFill>
                <a:latin typeface="+mn-ea"/>
              </a:rPr>
              <a:t>종목 </a:t>
            </a:r>
            <a:r>
              <a:rPr lang="ko-KR" altLang="en-US" sz="1200" b="1" smtClean="0">
                <a:solidFill>
                  <a:schemeClr val="bg1"/>
                </a:solidFill>
                <a:latin typeface="+mn-ea"/>
              </a:rPr>
              <a:t>검색기 </a:t>
            </a:r>
            <a:r>
              <a:rPr lang="en-US" altLang="ko-KR" sz="1200" b="1" dirty="0" smtClean="0">
                <a:solidFill>
                  <a:schemeClr val="bg1"/>
                </a:solidFill>
                <a:latin typeface="+mn-ea"/>
              </a:rPr>
              <a:t>(</a:t>
            </a:r>
            <a:r>
              <a:rPr lang="ko-KR" altLang="en-US" sz="1200" b="1" dirty="0" smtClean="0">
                <a:solidFill>
                  <a:schemeClr val="bg1"/>
                </a:solidFill>
                <a:latin typeface="+mn-ea"/>
              </a:rPr>
              <a:t>주식선물</a:t>
            </a:r>
            <a:r>
              <a:rPr lang="en-US" altLang="ko-KR" sz="1200" b="1" dirty="0" smtClean="0">
                <a:solidFill>
                  <a:schemeClr val="bg1"/>
                </a:solidFill>
                <a:latin typeface="+mn-ea"/>
              </a:rPr>
              <a:t>)</a:t>
            </a:r>
            <a:endParaRPr lang="ko-KR" altLang="en-US" sz="1200" b="1" dirty="0" smtClean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6082443" y="1454136"/>
            <a:ext cx="2158392" cy="360040"/>
          </a:xfrm>
          <a:prstGeom prst="roundRect">
            <a:avLst>
              <a:gd name="adj" fmla="val 50000"/>
            </a:avLst>
          </a:prstGeom>
          <a:solidFill>
            <a:srgbClr val="5C6A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1200" b="1" dirty="0" smtClean="0">
                <a:solidFill>
                  <a:schemeClr val="bg1"/>
                </a:solidFill>
                <a:latin typeface="+mn-ea"/>
              </a:rPr>
              <a:t>종목 검색기 </a:t>
            </a:r>
            <a:r>
              <a:rPr lang="en-US" altLang="ko-KR" sz="1200" b="1" dirty="0" smtClean="0">
                <a:solidFill>
                  <a:schemeClr val="bg1"/>
                </a:solidFill>
                <a:latin typeface="+mn-ea"/>
              </a:rPr>
              <a:t>(</a:t>
            </a:r>
            <a:r>
              <a:rPr lang="ko-KR" altLang="en-US" sz="1200" b="1" dirty="0" smtClean="0">
                <a:solidFill>
                  <a:schemeClr val="bg1"/>
                </a:solidFill>
                <a:latin typeface="+mn-ea"/>
              </a:rPr>
              <a:t>업종지수</a:t>
            </a:r>
            <a:r>
              <a:rPr lang="en-US" altLang="ko-KR" sz="1200" b="1" dirty="0" smtClean="0">
                <a:solidFill>
                  <a:schemeClr val="bg1"/>
                </a:solidFill>
                <a:latin typeface="+mn-ea"/>
              </a:rPr>
              <a:t>)</a:t>
            </a:r>
            <a:endParaRPr lang="ko-KR" altLang="en-US" sz="1200" b="1" dirty="0" smtClean="0">
              <a:solidFill>
                <a:schemeClr val="bg1"/>
              </a:solidFill>
              <a:latin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43"/>
          <p:cNvGrpSpPr/>
          <p:nvPr/>
        </p:nvGrpSpPr>
        <p:grpSpPr>
          <a:xfrm>
            <a:off x="308288" y="1207432"/>
            <a:ext cx="8644290" cy="5165766"/>
            <a:chOff x="558602" y="1172369"/>
            <a:chExt cx="8299970" cy="4906070"/>
          </a:xfrm>
        </p:grpSpPr>
        <p:sp>
          <p:nvSpPr>
            <p:cNvPr id="9" name="모서리가 둥근 직사각형 8"/>
            <p:cNvSpPr/>
            <p:nvPr/>
          </p:nvSpPr>
          <p:spPr>
            <a:xfrm rot="60000">
              <a:off x="577652" y="1172369"/>
              <a:ext cx="8280920" cy="4906070"/>
            </a:xfrm>
            <a:prstGeom prst="roundRect">
              <a:avLst>
                <a:gd name="adj" fmla="val 0"/>
              </a:avLst>
            </a:prstGeom>
            <a:solidFill>
              <a:srgbClr val="5C6AB3"/>
            </a:solidFill>
            <a:ln w="19050">
              <a:solidFill>
                <a:srgbClr val="5C6AB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endParaRPr lang="ko-KR" altLang="en-US" sz="1000" dirty="0">
                <a:solidFill>
                  <a:srgbClr val="474747"/>
                </a:solidFill>
                <a:latin typeface="+mn-ea"/>
              </a:endParaRPr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558602" y="1172369"/>
              <a:ext cx="8280920" cy="4906070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3175">
              <a:solidFill>
                <a:srgbClr val="5C6AB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endParaRPr lang="ko-KR" altLang="en-US" sz="1100" dirty="0">
                <a:solidFill>
                  <a:srgbClr val="474747"/>
                </a:solidFill>
                <a:latin typeface="+mn-ea"/>
              </a:endParaRPr>
            </a:p>
          </p:txBody>
        </p:sp>
      </p:grpSp>
      <p:pic>
        <p:nvPicPr>
          <p:cNvPr id="3074" name="Picture 2" descr="C:\Users\owner\Desktop\신영스샷\IMG_0486.PNG"/>
          <p:cNvPicPr>
            <a:picLocks noChangeAspect="1" noChangeArrowheads="1"/>
          </p:cNvPicPr>
          <p:nvPr/>
        </p:nvPicPr>
        <p:blipFill>
          <a:blip r:embed="rId2" cstate="print"/>
          <a:srcRect t="3756" b="7345"/>
          <a:stretch>
            <a:fillRect/>
          </a:stretch>
        </p:blipFill>
        <p:spPr bwMode="auto">
          <a:xfrm>
            <a:off x="1462066" y="1889148"/>
            <a:ext cx="2699230" cy="4259258"/>
          </a:xfrm>
          <a:prstGeom prst="rect">
            <a:avLst/>
          </a:prstGeom>
          <a:noFill/>
        </p:spPr>
      </p:pic>
      <p:pic>
        <p:nvPicPr>
          <p:cNvPr id="4" name="Picture 4" descr="C:\Users\owner\Desktop\신영스샷\그림1.png"/>
          <p:cNvPicPr>
            <a:picLocks noChangeAspect="1" noChangeArrowheads="1"/>
          </p:cNvPicPr>
          <p:nvPr/>
        </p:nvPicPr>
        <p:blipFill>
          <a:blip r:embed="rId3" cstate="print"/>
          <a:srcRect t="17597" b="6985"/>
          <a:stretch>
            <a:fillRect/>
          </a:stretch>
        </p:blipFill>
        <p:spPr bwMode="auto">
          <a:xfrm>
            <a:off x="4618148" y="1889148"/>
            <a:ext cx="3240000" cy="4320480"/>
          </a:xfrm>
          <a:prstGeom prst="rect">
            <a:avLst/>
          </a:prstGeom>
          <a:noFill/>
        </p:spPr>
      </p:pic>
      <p:sp>
        <p:nvSpPr>
          <p:cNvPr id="6" name="모서리가 둥근 직사각형 5"/>
          <p:cNvSpPr/>
          <p:nvPr/>
        </p:nvSpPr>
        <p:spPr>
          <a:xfrm>
            <a:off x="1748458" y="1385092"/>
            <a:ext cx="2158392" cy="360040"/>
          </a:xfrm>
          <a:prstGeom prst="roundRect">
            <a:avLst>
              <a:gd name="adj" fmla="val 50000"/>
            </a:avLst>
          </a:prstGeom>
          <a:solidFill>
            <a:srgbClr val="5C6A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1200" b="1" dirty="0" smtClean="0">
                <a:solidFill>
                  <a:schemeClr val="bg1"/>
                </a:solidFill>
                <a:latin typeface="+mn-ea"/>
              </a:rPr>
              <a:t>호가 </a:t>
            </a:r>
            <a:r>
              <a:rPr lang="ko-KR" altLang="en-US" sz="1200" b="1" dirty="0" err="1" smtClean="0">
                <a:solidFill>
                  <a:schemeClr val="bg1"/>
                </a:solidFill>
                <a:latin typeface="+mn-ea"/>
              </a:rPr>
              <a:t>그리드</a:t>
            </a:r>
            <a:r>
              <a:rPr lang="ko-KR" altLang="en-US" sz="1200" b="1" dirty="0" smtClean="0">
                <a:solidFill>
                  <a:schemeClr val="bg1"/>
                </a:solidFill>
                <a:latin typeface="+mn-ea"/>
              </a:rPr>
              <a:t> 컨트롤</a:t>
            </a:r>
          </a:p>
        </p:txBody>
      </p:sp>
      <p:sp>
        <p:nvSpPr>
          <p:cNvPr id="7" name="모서리가 둥근 직사각형 6"/>
          <p:cNvSpPr/>
          <p:nvPr/>
        </p:nvSpPr>
        <p:spPr>
          <a:xfrm>
            <a:off x="5166352" y="1372392"/>
            <a:ext cx="2158392" cy="360040"/>
          </a:xfrm>
          <a:prstGeom prst="roundRect">
            <a:avLst>
              <a:gd name="adj" fmla="val 50000"/>
            </a:avLst>
          </a:prstGeom>
          <a:solidFill>
            <a:srgbClr val="5C6A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1200" b="1" smtClean="0">
                <a:solidFill>
                  <a:schemeClr val="bg1"/>
                </a:solidFill>
                <a:latin typeface="+mn-ea"/>
              </a:rPr>
              <a:t>파이 차트 컨트롤</a:t>
            </a:r>
            <a:endParaRPr lang="ko-KR" altLang="en-US" sz="1200" b="1" dirty="0" smtClean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1" name="TextBox 43"/>
          <p:cNvSpPr txBox="1">
            <a:spLocks noChangeArrowheads="1"/>
          </p:cNvSpPr>
          <p:nvPr/>
        </p:nvSpPr>
        <p:spPr bwMode="auto">
          <a:xfrm>
            <a:off x="0" y="320291"/>
            <a:ext cx="350043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4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Ⅱ</a:t>
            </a:r>
            <a:r>
              <a:rPr kumimoji="0" lang="en-US" altLang="ko-KR" sz="2400" b="1" smtClean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. </a:t>
            </a:r>
            <a:r>
              <a:rPr kumimoji="0" lang="ko-KR" altLang="en-US" sz="2400" b="1" smtClean="0">
                <a:solidFill>
                  <a:prstClr val="white"/>
                </a:solidFill>
                <a:latin typeface="Arial" pitchFamily="34" charset="0"/>
                <a:ea typeface="맑은 고딕"/>
                <a:cs typeface="Arial" pitchFamily="34" charset="0"/>
              </a:rPr>
              <a:t>컴포넌트</a:t>
            </a:r>
            <a:endParaRPr kumimoji="0" lang="ko-KR" altLang="en-US" sz="2400" b="1" dirty="0">
              <a:solidFill>
                <a:schemeClr val="bg1"/>
              </a:solidFill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12" name="TextBox 43"/>
          <p:cNvSpPr txBox="1">
            <a:spLocks noChangeArrowheads="1"/>
          </p:cNvSpPr>
          <p:nvPr/>
        </p:nvSpPr>
        <p:spPr bwMode="auto">
          <a:xfrm>
            <a:off x="6300192" y="476672"/>
            <a:ext cx="2592288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600" b="1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+mj-ea"/>
                <a:cs typeface="Arial" pitchFamily="34" charset="0"/>
              </a:rPr>
              <a:t>주요 컴포넌트 화면</a:t>
            </a:r>
            <a:endParaRPr kumimoji="0" lang="ko-KR" altLang="en-US" sz="1600" b="1" dirty="0" smtClean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ea typeface="+mj-ea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직사각형 51"/>
          <p:cNvSpPr>
            <a:spLocks noChangeArrowheads="1"/>
          </p:cNvSpPr>
          <p:nvPr/>
        </p:nvSpPr>
        <p:spPr bwMode="auto">
          <a:xfrm flipH="1">
            <a:off x="4332534" y="2887957"/>
            <a:ext cx="2884436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000" b="1" dirty="0" smtClean="0">
                <a:solidFill>
                  <a:srgbClr val="5C6AB3"/>
                </a:solidFill>
                <a:latin typeface="Arial" pitchFamily="34" charset="0"/>
                <a:ea typeface="+mj-ea"/>
                <a:cs typeface="Arial" pitchFamily="34" charset="0"/>
              </a:rPr>
              <a:t>Ⅱ. </a:t>
            </a:r>
            <a:r>
              <a:rPr kumimoji="0" lang="ko-KR" altLang="en-US" sz="2000" b="1" dirty="0" smtClean="0">
                <a:solidFill>
                  <a:srgbClr val="5C6AB3"/>
                </a:solidFill>
                <a:latin typeface="Arial" pitchFamily="34" charset="0"/>
                <a:ea typeface="+mj-ea"/>
                <a:cs typeface="Arial" pitchFamily="34" charset="0"/>
              </a:rPr>
              <a:t>컴포넌트</a:t>
            </a:r>
            <a:endParaRPr kumimoji="0" lang="ko-KR" altLang="en-US" sz="1500" b="1" dirty="0" smtClean="0">
              <a:solidFill>
                <a:srgbClr val="5C6AB3"/>
              </a:solidFill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25" name="TextBox 43"/>
          <p:cNvSpPr txBox="1">
            <a:spLocks noChangeArrowheads="1"/>
          </p:cNvSpPr>
          <p:nvPr/>
        </p:nvSpPr>
        <p:spPr bwMode="auto">
          <a:xfrm>
            <a:off x="18244" y="248900"/>
            <a:ext cx="2823016" cy="630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3500" b="1" dirty="0" smtClean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 CONTENTS</a:t>
            </a:r>
          </a:p>
        </p:txBody>
      </p:sp>
      <p:sp>
        <p:nvSpPr>
          <p:cNvPr id="32" name="슬라이드 번호 개체 틀 3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5EE3DF-A9F6-4A74-B7E0-03F4D9FFD7D7}" type="slidenum">
              <a:rPr lang="ko-KR" altLang="en-US" smtClean="0"/>
              <a:pPr>
                <a:defRPr/>
              </a:pPr>
              <a:t>1</a:t>
            </a:fld>
            <a:endParaRPr lang="ko-KR" altLang="en-US"/>
          </a:p>
        </p:txBody>
      </p:sp>
      <p:sp>
        <p:nvSpPr>
          <p:cNvPr id="49" name="직사각형 51"/>
          <p:cNvSpPr>
            <a:spLocks noChangeArrowheads="1"/>
          </p:cNvSpPr>
          <p:nvPr/>
        </p:nvSpPr>
        <p:spPr bwMode="auto">
          <a:xfrm flipH="1">
            <a:off x="4332533" y="3641430"/>
            <a:ext cx="4597185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000" b="1" dirty="0" smtClean="0">
                <a:solidFill>
                  <a:srgbClr val="5C6AB3"/>
                </a:solidFill>
                <a:latin typeface="Arial" pitchFamily="34" charset="0"/>
                <a:cs typeface="Arial" pitchFamily="34" charset="0"/>
              </a:rPr>
              <a:t>Ⅲ</a:t>
            </a:r>
            <a:r>
              <a:rPr kumimoji="0" lang="en-US" altLang="ko-KR" sz="2000" b="1" dirty="0" smtClean="0">
                <a:solidFill>
                  <a:srgbClr val="5C6AB3"/>
                </a:solidFill>
                <a:latin typeface="Arial" pitchFamily="34" charset="0"/>
                <a:ea typeface="+mj-ea"/>
                <a:cs typeface="Arial" pitchFamily="34" charset="0"/>
              </a:rPr>
              <a:t>. </a:t>
            </a:r>
            <a:r>
              <a:rPr kumimoji="0" lang="ko-KR" altLang="en-US" sz="2000" b="1" dirty="0" smtClean="0">
                <a:solidFill>
                  <a:srgbClr val="5C6AB3"/>
                </a:solidFill>
                <a:latin typeface="Arial" pitchFamily="34" charset="0"/>
                <a:ea typeface="+mj-ea"/>
                <a:cs typeface="Arial" pitchFamily="34" charset="0"/>
              </a:rPr>
              <a:t>시스템</a:t>
            </a:r>
            <a:r>
              <a:rPr kumimoji="0" lang="en-US" altLang="ko-KR" sz="2000" b="1" dirty="0" smtClean="0">
                <a:solidFill>
                  <a:srgbClr val="5C6AB3"/>
                </a:solidFill>
                <a:latin typeface="Arial" pitchFamily="34" charset="0"/>
                <a:ea typeface="+mj-ea"/>
                <a:cs typeface="Arial" pitchFamily="34" charset="0"/>
              </a:rPr>
              <a:t> </a:t>
            </a:r>
            <a:r>
              <a:rPr kumimoji="0" lang="ko-KR" altLang="en-US" sz="2000" b="1" dirty="0" smtClean="0">
                <a:solidFill>
                  <a:srgbClr val="5C6AB3"/>
                </a:solidFill>
                <a:latin typeface="Arial" pitchFamily="34" charset="0"/>
                <a:ea typeface="+mj-ea"/>
                <a:cs typeface="Arial" pitchFamily="34" charset="0"/>
              </a:rPr>
              <a:t>구성도</a:t>
            </a:r>
          </a:p>
        </p:txBody>
      </p:sp>
      <p:sp>
        <p:nvSpPr>
          <p:cNvPr id="50" name="직사각형 51"/>
          <p:cNvSpPr>
            <a:spLocks noChangeArrowheads="1"/>
          </p:cNvSpPr>
          <p:nvPr/>
        </p:nvSpPr>
        <p:spPr bwMode="auto">
          <a:xfrm flipH="1">
            <a:off x="4332534" y="2134424"/>
            <a:ext cx="288443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000" b="1" dirty="0" smtClean="0">
                <a:solidFill>
                  <a:srgbClr val="5C6AB3"/>
                </a:solidFill>
                <a:latin typeface="Arial" pitchFamily="34" charset="0"/>
                <a:ea typeface="+mj-ea"/>
                <a:cs typeface="Arial" pitchFamily="34" charset="0"/>
              </a:rPr>
              <a:t>Ⅰ. </a:t>
            </a:r>
            <a:r>
              <a:rPr kumimoji="0" lang="ko-KR" altLang="en-US" sz="2000" b="1" dirty="0" smtClean="0">
                <a:solidFill>
                  <a:srgbClr val="5C6AB3"/>
                </a:solidFill>
                <a:latin typeface="Arial" pitchFamily="34" charset="0"/>
                <a:ea typeface="+mj-ea"/>
                <a:cs typeface="Arial" pitchFamily="34" charset="0"/>
              </a:rPr>
              <a:t>편집기화면 구성</a:t>
            </a:r>
            <a:endParaRPr kumimoji="0" lang="ko-KR" altLang="en-US" sz="1500" b="1" dirty="0" smtClean="0">
              <a:solidFill>
                <a:srgbClr val="5C6AB3"/>
              </a:solidFill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51" name="직사각형 51"/>
          <p:cNvSpPr>
            <a:spLocks noChangeArrowheads="1"/>
          </p:cNvSpPr>
          <p:nvPr/>
        </p:nvSpPr>
        <p:spPr bwMode="auto">
          <a:xfrm flipH="1">
            <a:off x="4332533" y="4394964"/>
            <a:ext cx="4025681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000" b="1" dirty="0" smtClean="0">
                <a:solidFill>
                  <a:srgbClr val="5C6AB3"/>
                </a:solidFill>
                <a:latin typeface="Arial" pitchFamily="34" charset="0"/>
                <a:cs typeface="Arial" pitchFamily="34" charset="0"/>
              </a:rPr>
              <a:t>Ⅳ</a:t>
            </a:r>
            <a:r>
              <a:rPr kumimoji="0" lang="en-US" altLang="ko-KR" sz="2000" b="1" dirty="0" smtClean="0">
                <a:solidFill>
                  <a:srgbClr val="5C6AB3"/>
                </a:solidFill>
                <a:latin typeface="Arial" pitchFamily="34" charset="0"/>
                <a:ea typeface="+mj-ea"/>
                <a:cs typeface="Arial" pitchFamily="34" charset="0"/>
              </a:rPr>
              <a:t>. </a:t>
            </a:r>
            <a:r>
              <a:rPr kumimoji="0" lang="ko-KR" altLang="en-US" sz="2000" b="1" dirty="0" smtClean="0">
                <a:solidFill>
                  <a:srgbClr val="5C6AB3"/>
                </a:solidFill>
                <a:latin typeface="Arial" pitchFamily="34" charset="0"/>
                <a:ea typeface="+mj-ea"/>
                <a:cs typeface="Arial" pitchFamily="34" charset="0"/>
              </a:rPr>
              <a:t>특장점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3786182" y="1196752"/>
            <a:ext cx="0" cy="4896544"/>
          </a:xfrm>
          <a:prstGeom prst="line">
            <a:avLst/>
          </a:prstGeom>
          <a:ln>
            <a:solidFill>
              <a:srgbClr val="EFEFE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 descr="person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flipH="1">
            <a:off x="1655936" y="3456434"/>
            <a:ext cx="1490095" cy="259919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직사각형 51"/>
          <p:cNvSpPr>
            <a:spLocks noChangeArrowheads="1"/>
          </p:cNvSpPr>
          <p:nvPr/>
        </p:nvSpPr>
        <p:spPr bwMode="auto">
          <a:xfrm flipH="1">
            <a:off x="4328938" y="5117122"/>
            <a:ext cx="4025681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000" b="1" dirty="0" smtClean="0">
                <a:solidFill>
                  <a:srgbClr val="5C6AB3"/>
                </a:solidFill>
                <a:latin typeface="Arial" pitchFamily="34" charset="0"/>
                <a:cs typeface="Arial" pitchFamily="34" charset="0"/>
              </a:rPr>
              <a:t>5</a:t>
            </a:r>
            <a:r>
              <a:rPr kumimoji="0" lang="en-US" altLang="ko-KR" sz="2000" b="1" dirty="0" smtClean="0">
                <a:solidFill>
                  <a:srgbClr val="5C6AB3"/>
                </a:solidFill>
                <a:latin typeface="Arial" pitchFamily="34" charset="0"/>
                <a:ea typeface="+mj-ea"/>
                <a:cs typeface="Arial" pitchFamily="34" charset="0"/>
              </a:rPr>
              <a:t>. </a:t>
            </a:r>
            <a:r>
              <a:rPr kumimoji="0" lang="ko-KR" altLang="en-US" sz="2000" b="1" dirty="0" smtClean="0">
                <a:solidFill>
                  <a:srgbClr val="5C6AB3"/>
                </a:solidFill>
                <a:latin typeface="Arial" pitchFamily="34" charset="0"/>
                <a:ea typeface="맑은 고딕"/>
                <a:cs typeface="Arial" pitchFamily="34" charset="0"/>
              </a:rPr>
              <a:t>향후 발전 방향</a:t>
            </a:r>
            <a:endParaRPr kumimoji="0" lang="ko-KR" altLang="en-US" sz="2000" b="1" dirty="0" smtClean="0">
              <a:solidFill>
                <a:srgbClr val="5C6AB3"/>
              </a:solidFill>
              <a:latin typeface="Arial" pitchFamily="34" charset="0"/>
              <a:ea typeface="+mj-ea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5"/>
          <p:cNvGrpSpPr/>
          <p:nvPr/>
        </p:nvGrpSpPr>
        <p:grpSpPr>
          <a:xfrm>
            <a:off x="-1" y="0"/>
            <a:ext cx="9144001" cy="6875919"/>
            <a:chOff x="-1" y="0"/>
            <a:chExt cx="9144001" cy="6875919"/>
          </a:xfrm>
        </p:grpSpPr>
        <p:sp>
          <p:nvSpPr>
            <p:cNvPr id="71" name="직사각형 3"/>
            <p:cNvSpPr/>
            <p:nvPr/>
          </p:nvSpPr>
          <p:spPr>
            <a:xfrm rot="16200000" flipH="1">
              <a:off x="1945014" y="4617571"/>
              <a:ext cx="286439" cy="4176466"/>
            </a:xfrm>
            <a:custGeom>
              <a:avLst/>
              <a:gdLst>
                <a:gd name="connsiteX0" fmla="*/ 0 w 1512168"/>
                <a:gd name="connsiteY0" fmla="*/ 0 h 2114654"/>
                <a:gd name="connsiteX1" fmla="*/ 1512168 w 1512168"/>
                <a:gd name="connsiteY1" fmla="*/ 0 h 2114654"/>
                <a:gd name="connsiteX2" fmla="*/ 1512168 w 1512168"/>
                <a:gd name="connsiteY2" fmla="*/ 2114654 h 2114654"/>
                <a:gd name="connsiteX3" fmla="*/ 0 w 1512168"/>
                <a:gd name="connsiteY3" fmla="*/ 2114654 h 2114654"/>
                <a:gd name="connsiteX4" fmla="*/ 0 w 1512168"/>
                <a:gd name="connsiteY4" fmla="*/ 0 h 2114654"/>
                <a:gd name="connsiteX0" fmla="*/ 0 w 1512168"/>
                <a:gd name="connsiteY0" fmla="*/ 0 h 2114654"/>
                <a:gd name="connsiteX1" fmla="*/ 1512168 w 1512168"/>
                <a:gd name="connsiteY1" fmla="*/ 0 h 2114654"/>
                <a:gd name="connsiteX2" fmla="*/ 1512168 w 1512168"/>
                <a:gd name="connsiteY2" fmla="*/ 2114654 h 2114654"/>
                <a:gd name="connsiteX3" fmla="*/ 0 w 1512168"/>
                <a:gd name="connsiteY3" fmla="*/ 0 h 2114654"/>
                <a:gd name="connsiteX0" fmla="*/ 0 w 1519043"/>
                <a:gd name="connsiteY0" fmla="*/ 0 h 3750949"/>
                <a:gd name="connsiteX1" fmla="*/ 1512168 w 1519043"/>
                <a:gd name="connsiteY1" fmla="*/ 0 h 3750949"/>
                <a:gd name="connsiteX2" fmla="*/ 1519043 w 1519043"/>
                <a:gd name="connsiteY2" fmla="*/ 3750949 h 3750949"/>
                <a:gd name="connsiteX3" fmla="*/ 0 w 1519043"/>
                <a:gd name="connsiteY3" fmla="*/ 0 h 3750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19043" h="3750949">
                  <a:moveTo>
                    <a:pt x="0" y="0"/>
                  </a:moveTo>
                  <a:lnTo>
                    <a:pt x="1512168" y="0"/>
                  </a:lnTo>
                  <a:cubicBezTo>
                    <a:pt x="1514460" y="1250316"/>
                    <a:pt x="1516751" y="2500633"/>
                    <a:pt x="1519043" y="375094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5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grpSp>
          <p:nvGrpSpPr>
            <p:cNvPr id="3" name="그룹 85"/>
            <p:cNvGrpSpPr/>
            <p:nvPr/>
          </p:nvGrpSpPr>
          <p:grpSpPr>
            <a:xfrm>
              <a:off x="-1" y="0"/>
              <a:ext cx="9144001" cy="6875919"/>
              <a:chOff x="-1" y="0"/>
              <a:chExt cx="9906493" cy="6875919"/>
            </a:xfrm>
          </p:grpSpPr>
          <p:pic>
            <p:nvPicPr>
              <p:cNvPr id="72" name="Picture 4" descr="D:\2012년 shinpro 업무폴더\04.shinpro_SPIE국제컨벤션\용역결과보고서\004.gif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>
                <a:off x="0" y="556"/>
                <a:ext cx="9906492" cy="422053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75" name="직선 연결선 74"/>
              <p:cNvCxnSpPr>
                <a:endCxn id="77" idx="2"/>
              </p:cNvCxnSpPr>
              <p:nvPr/>
            </p:nvCxnSpPr>
            <p:spPr>
              <a:xfrm flipH="1">
                <a:off x="3721194" y="0"/>
                <a:ext cx="2383934" cy="6856897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6" name="직사각형 7"/>
              <p:cNvSpPr/>
              <p:nvPr/>
            </p:nvSpPr>
            <p:spPr>
              <a:xfrm>
                <a:off x="-1" y="3284984"/>
                <a:ext cx="4499317" cy="3571913"/>
              </a:xfrm>
              <a:custGeom>
                <a:avLst/>
                <a:gdLst>
                  <a:gd name="connsiteX0" fmla="*/ 0 w 3705096"/>
                  <a:gd name="connsiteY0" fmla="*/ 0 h 3637295"/>
                  <a:gd name="connsiteX1" fmla="*/ 3705096 w 3705096"/>
                  <a:gd name="connsiteY1" fmla="*/ 0 h 3637295"/>
                  <a:gd name="connsiteX2" fmla="*/ 3705096 w 3705096"/>
                  <a:gd name="connsiteY2" fmla="*/ 3637295 h 3637295"/>
                  <a:gd name="connsiteX3" fmla="*/ 0 w 3705096"/>
                  <a:gd name="connsiteY3" fmla="*/ 3637295 h 3637295"/>
                  <a:gd name="connsiteX4" fmla="*/ 0 w 3705096"/>
                  <a:gd name="connsiteY4" fmla="*/ 0 h 3637295"/>
                  <a:gd name="connsiteX0" fmla="*/ 0 w 4765270"/>
                  <a:gd name="connsiteY0" fmla="*/ 0 h 3637295"/>
                  <a:gd name="connsiteX1" fmla="*/ 4765270 w 4765270"/>
                  <a:gd name="connsiteY1" fmla="*/ 622852 h 3637295"/>
                  <a:gd name="connsiteX2" fmla="*/ 3705096 w 4765270"/>
                  <a:gd name="connsiteY2" fmla="*/ 3637295 h 3637295"/>
                  <a:gd name="connsiteX3" fmla="*/ 0 w 4765270"/>
                  <a:gd name="connsiteY3" fmla="*/ 3637295 h 3637295"/>
                  <a:gd name="connsiteX4" fmla="*/ 0 w 4765270"/>
                  <a:gd name="connsiteY4" fmla="*/ 0 h 3637295"/>
                  <a:gd name="connsiteX0" fmla="*/ 0 w 4778488"/>
                  <a:gd name="connsiteY0" fmla="*/ 0 h 3637295"/>
                  <a:gd name="connsiteX1" fmla="*/ 4778488 w 4778488"/>
                  <a:gd name="connsiteY1" fmla="*/ 543339 h 3637295"/>
                  <a:gd name="connsiteX2" fmla="*/ 3705096 w 4778488"/>
                  <a:gd name="connsiteY2" fmla="*/ 3637295 h 3637295"/>
                  <a:gd name="connsiteX3" fmla="*/ 0 w 4778488"/>
                  <a:gd name="connsiteY3" fmla="*/ 3637295 h 3637295"/>
                  <a:gd name="connsiteX4" fmla="*/ 0 w 4778488"/>
                  <a:gd name="connsiteY4" fmla="*/ 0 h 3637295"/>
                  <a:gd name="connsiteX0" fmla="*/ 0 w 4778488"/>
                  <a:gd name="connsiteY0" fmla="*/ 0 h 3644042"/>
                  <a:gd name="connsiteX1" fmla="*/ 4778488 w 4778488"/>
                  <a:gd name="connsiteY1" fmla="*/ 543339 h 3644042"/>
                  <a:gd name="connsiteX2" fmla="*/ 3800120 w 4778488"/>
                  <a:gd name="connsiteY2" fmla="*/ 3644042 h 3644042"/>
                  <a:gd name="connsiteX3" fmla="*/ 0 w 4778488"/>
                  <a:gd name="connsiteY3" fmla="*/ 3637295 h 3644042"/>
                  <a:gd name="connsiteX4" fmla="*/ 0 w 4778488"/>
                  <a:gd name="connsiteY4" fmla="*/ 0 h 3644042"/>
                  <a:gd name="connsiteX0" fmla="*/ 0 w 4778488"/>
                  <a:gd name="connsiteY0" fmla="*/ 0 h 3637295"/>
                  <a:gd name="connsiteX1" fmla="*/ 4778488 w 4778488"/>
                  <a:gd name="connsiteY1" fmla="*/ 543339 h 3637295"/>
                  <a:gd name="connsiteX2" fmla="*/ 3820481 w 4778488"/>
                  <a:gd name="connsiteY2" fmla="*/ 3637295 h 3637295"/>
                  <a:gd name="connsiteX3" fmla="*/ 0 w 4778488"/>
                  <a:gd name="connsiteY3" fmla="*/ 3637295 h 3637295"/>
                  <a:gd name="connsiteX4" fmla="*/ 0 w 4778488"/>
                  <a:gd name="connsiteY4" fmla="*/ 0 h 3637295"/>
                  <a:gd name="connsiteX0" fmla="*/ 0 w 4608805"/>
                  <a:gd name="connsiteY0" fmla="*/ 0 h 3637295"/>
                  <a:gd name="connsiteX1" fmla="*/ 4608805 w 4608805"/>
                  <a:gd name="connsiteY1" fmla="*/ 1056140 h 3637295"/>
                  <a:gd name="connsiteX2" fmla="*/ 3820481 w 4608805"/>
                  <a:gd name="connsiteY2" fmla="*/ 3637295 h 3637295"/>
                  <a:gd name="connsiteX3" fmla="*/ 0 w 4608805"/>
                  <a:gd name="connsiteY3" fmla="*/ 3637295 h 3637295"/>
                  <a:gd name="connsiteX4" fmla="*/ 0 w 4608805"/>
                  <a:gd name="connsiteY4" fmla="*/ 0 h 36372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08805" h="3637295">
                    <a:moveTo>
                      <a:pt x="0" y="0"/>
                    </a:moveTo>
                    <a:lnTo>
                      <a:pt x="4608805" y="1056140"/>
                    </a:lnTo>
                    <a:lnTo>
                      <a:pt x="3820481" y="3637295"/>
                    </a:lnTo>
                    <a:lnTo>
                      <a:pt x="0" y="363729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8ED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7" name="직사각형 7"/>
              <p:cNvSpPr/>
              <p:nvPr/>
            </p:nvSpPr>
            <p:spPr>
              <a:xfrm flipH="1">
                <a:off x="3721194" y="3717032"/>
                <a:ext cx="6184803" cy="3139865"/>
              </a:xfrm>
              <a:custGeom>
                <a:avLst/>
                <a:gdLst>
                  <a:gd name="connsiteX0" fmla="*/ 0 w 3705096"/>
                  <a:gd name="connsiteY0" fmla="*/ 0 h 3637295"/>
                  <a:gd name="connsiteX1" fmla="*/ 3705096 w 3705096"/>
                  <a:gd name="connsiteY1" fmla="*/ 0 h 3637295"/>
                  <a:gd name="connsiteX2" fmla="*/ 3705096 w 3705096"/>
                  <a:gd name="connsiteY2" fmla="*/ 3637295 h 3637295"/>
                  <a:gd name="connsiteX3" fmla="*/ 0 w 3705096"/>
                  <a:gd name="connsiteY3" fmla="*/ 3637295 h 3637295"/>
                  <a:gd name="connsiteX4" fmla="*/ 0 w 3705096"/>
                  <a:gd name="connsiteY4" fmla="*/ 0 h 3637295"/>
                  <a:gd name="connsiteX0" fmla="*/ 0 w 4765270"/>
                  <a:gd name="connsiteY0" fmla="*/ 0 h 3637295"/>
                  <a:gd name="connsiteX1" fmla="*/ 4765270 w 4765270"/>
                  <a:gd name="connsiteY1" fmla="*/ 622852 h 3637295"/>
                  <a:gd name="connsiteX2" fmla="*/ 3705096 w 4765270"/>
                  <a:gd name="connsiteY2" fmla="*/ 3637295 h 3637295"/>
                  <a:gd name="connsiteX3" fmla="*/ 0 w 4765270"/>
                  <a:gd name="connsiteY3" fmla="*/ 3637295 h 3637295"/>
                  <a:gd name="connsiteX4" fmla="*/ 0 w 4765270"/>
                  <a:gd name="connsiteY4" fmla="*/ 0 h 3637295"/>
                  <a:gd name="connsiteX0" fmla="*/ 0 w 4778488"/>
                  <a:gd name="connsiteY0" fmla="*/ 0 h 3637295"/>
                  <a:gd name="connsiteX1" fmla="*/ 4778488 w 4778488"/>
                  <a:gd name="connsiteY1" fmla="*/ 543339 h 3637295"/>
                  <a:gd name="connsiteX2" fmla="*/ 3705096 w 4778488"/>
                  <a:gd name="connsiteY2" fmla="*/ 3637295 h 3637295"/>
                  <a:gd name="connsiteX3" fmla="*/ 0 w 4778488"/>
                  <a:gd name="connsiteY3" fmla="*/ 3637295 h 3637295"/>
                  <a:gd name="connsiteX4" fmla="*/ 0 w 4778488"/>
                  <a:gd name="connsiteY4" fmla="*/ 0 h 3637295"/>
                  <a:gd name="connsiteX0" fmla="*/ 0 w 5779299"/>
                  <a:gd name="connsiteY0" fmla="*/ 0 h 3637295"/>
                  <a:gd name="connsiteX1" fmla="*/ 4778488 w 5779299"/>
                  <a:gd name="connsiteY1" fmla="*/ 543339 h 3637295"/>
                  <a:gd name="connsiteX2" fmla="*/ 5779299 w 5779299"/>
                  <a:gd name="connsiteY2" fmla="*/ 3637295 h 3637295"/>
                  <a:gd name="connsiteX3" fmla="*/ 0 w 5779299"/>
                  <a:gd name="connsiteY3" fmla="*/ 3637295 h 3637295"/>
                  <a:gd name="connsiteX4" fmla="*/ 0 w 5779299"/>
                  <a:gd name="connsiteY4" fmla="*/ 0 h 3637295"/>
                  <a:gd name="connsiteX0" fmla="*/ 0 w 5779299"/>
                  <a:gd name="connsiteY0" fmla="*/ 0 h 3637295"/>
                  <a:gd name="connsiteX1" fmla="*/ 4815638 w 5779299"/>
                  <a:gd name="connsiteY1" fmla="*/ 940905 h 3637295"/>
                  <a:gd name="connsiteX2" fmla="*/ 5779299 w 5779299"/>
                  <a:gd name="connsiteY2" fmla="*/ 3637295 h 3637295"/>
                  <a:gd name="connsiteX3" fmla="*/ 0 w 5779299"/>
                  <a:gd name="connsiteY3" fmla="*/ 3637295 h 3637295"/>
                  <a:gd name="connsiteX4" fmla="*/ 0 w 5779299"/>
                  <a:gd name="connsiteY4" fmla="*/ 0 h 3637295"/>
                  <a:gd name="connsiteX0" fmla="*/ 0 w 5779299"/>
                  <a:gd name="connsiteY0" fmla="*/ 0 h 3637295"/>
                  <a:gd name="connsiteX1" fmla="*/ 4902322 w 5779299"/>
                  <a:gd name="connsiteY1" fmla="*/ 947531 h 3637295"/>
                  <a:gd name="connsiteX2" fmla="*/ 5779299 w 5779299"/>
                  <a:gd name="connsiteY2" fmla="*/ 3637295 h 3637295"/>
                  <a:gd name="connsiteX3" fmla="*/ 0 w 5779299"/>
                  <a:gd name="connsiteY3" fmla="*/ 3637295 h 3637295"/>
                  <a:gd name="connsiteX4" fmla="*/ 0 w 5779299"/>
                  <a:gd name="connsiteY4" fmla="*/ 0 h 3637295"/>
                  <a:gd name="connsiteX0" fmla="*/ 0 w 5779299"/>
                  <a:gd name="connsiteY0" fmla="*/ 0 h 3637295"/>
                  <a:gd name="connsiteX1" fmla="*/ 4896130 w 5779299"/>
                  <a:gd name="connsiteY1" fmla="*/ 914400 h 3637295"/>
                  <a:gd name="connsiteX2" fmla="*/ 5779299 w 5779299"/>
                  <a:gd name="connsiteY2" fmla="*/ 3637295 h 3637295"/>
                  <a:gd name="connsiteX3" fmla="*/ 0 w 5779299"/>
                  <a:gd name="connsiteY3" fmla="*/ 3637295 h 3637295"/>
                  <a:gd name="connsiteX4" fmla="*/ 0 w 5779299"/>
                  <a:gd name="connsiteY4" fmla="*/ 0 h 36372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79299" h="3637295">
                    <a:moveTo>
                      <a:pt x="0" y="0"/>
                    </a:moveTo>
                    <a:lnTo>
                      <a:pt x="4896130" y="914400"/>
                    </a:lnTo>
                    <a:lnTo>
                      <a:pt x="5779299" y="3637295"/>
                    </a:lnTo>
                    <a:lnTo>
                      <a:pt x="0" y="363729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9" name="직사각형 3"/>
              <p:cNvSpPr/>
              <p:nvPr/>
            </p:nvSpPr>
            <p:spPr>
              <a:xfrm rot="16200000" flipH="1">
                <a:off x="1945014" y="4617571"/>
                <a:ext cx="286439" cy="4176466"/>
              </a:xfrm>
              <a:custGeom>
                <a:avLst/>
                <a:gdLst>
                  <a:gd name="connsiteX0" fmla="*/ 0 w 1512168"/>
                  <a:gd name="connsiteY0" fmla="*/ 0 h 2114654"/>
                  <a:gd name="connsiteX1" fmla="*/ 1512168 w 1512168"/>
                  <a:gd name="connsiteY1" fmla="*/ 0 h 2114654"/>
                  <a:gd name="connsiteX2" fmla="*/ 1512168 w 1512168"/>
                  <a:gd name="connsiteY2" fmla="*/ 2114654 h 2114654"/>
                  <a:gd name="connsiteX3" fmla="*/ 0 w 1512168"/>
                  <a:gd name="connsiteY3" fmla="*/ 2114654 h 2114654"/>
                  <a:gd name="connsiteX4" fmla="*/ 0 w 1512168"/>
                  <a:gd name="connsiteY4" fmla="*/ 0 h 2114654"/>
                  <a:gd name="connsiteX0" fmla="*/ 0 w 1512168"/>
                  <a:gd name="connsiteY0" fmla="*/ 0 h 2114654"/>
                  <a:gd name="connsiteX1" fmla="*/ 1512168 w 1512168"/>
                  <a:gd name="connsiteY1" fmla="*/ 0 h 2114654"/>
                  <a:gd name="connsiteX2" fmla="*/ 1512168 w 1512168"/>
                  <a:gd name="connsiteY2" fmla="*/ 2114654 h 2114654"/>
                  <a:gd name="connsiteX3" fmla="*/ 0 w 1512168"/>
                  <a:gd name="connsiteY3" fmla="*/ 0 h 2114654"/>
                  <a:gd name="connsiteX0" fmla="*/ 0 w 1519043"/>
                  <a:gd name="connsiteY0" fmla="*/ 0 h 3750949"/>
                  <a:gd name="connsiteX1" fmla="*/ 1512168 w 1519043"/>
                  <a:gd name="connsiteY1" fmla="*/ 0 h 3750949"/>
                  <a:gd name="connsiteX2" fmla="*/ 1519043 w 1519043"/>
                  <a:gd name="connsiteY2" fmla="*/ 3750949 h 3750949"/>
                  <a:gd name="connsiteX3" fmla="*/ 0 w 1519043"/>
                  <a:gd name="connsiteY3" fmla="*/ 0 h 37509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19043" h="3750949">
                    <a:moveTo>
                      <a:pt x="0" y="0"/>
                    </a:moveTo>
                    <a:lnTo>
                      <a:pt x="1512168" y="0"/>
                    </a:lnTo>
                    <a:cubicBezTo>
                      <a:pt x="1514460" y="1250316"/>
                      <a:pt x="1516751" y="2500633"/>
                      <a:pt x="1519043" y="375094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50196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80" name="직사각형 3"/>
              <p:cNvSpPr/>
              <p:nvPr/>
            </p:nvSpPr>
            <p:spPr>
              <a:xfrm rot="16200000" flipH="1" flipV="1">
                <a:off x="7043971" y="4015495"/>
                <a:ext cx="143220" cy="5577627"/>
              </a:xfrm>
              <a:custGeom>
                <a:avLst/>
                <a:gdLst>
                  <a:gd name="connsiteX0" fmla="*/ 0 w 1512168"/>
                  <a:gd name="connsiteY0" fmla="*/ 0 h 2114654"/>
                  <a:gd name="connsiteX1" fmla="*/ 1512168 w 1512168"/>
                  <a:gd name="connsiteY1" fmla="*/ 0 h 2114654"/>
                  <a:gd name="connsiteX2" fmla="*/ 1512168 w 1512168"/>
                  <a:gd name="connsiteY2" fmla="*/ 2114654 h 2114654"/>
                  <a:gd name="connsiteX3" fmla="*/ 0 w 1512168"/>
                  <a:gd name="connsiteY3" fmla="*/ 2114654 h 2114654"/>
                  <a:gd name="connsiteX4" fmla="*/ 0 w 1512168"/>
                  <a:gd name="connsiteY4" fmla="*/ 0 h 2114654"/>
                  <a:gd name="connsiteX0" fmla="*/ 0 w 1512168"/>
                  <a:gd name="connsiteY0" fmla="*/ 0 h 2114654"/>
                  <a:gd name="connsiteX1" fmla="*/ 1512168 w 1512168"/>
                  <a:gd name="connsiteY1" fmla="*/ 0 h 2114654"/>
                  <a:gd name="connsiteX2" fmla="*/ 1512168 w 1512168"/>
                  <a:gd name="connsiteY2" fmla="*/ 2114654 h 2114654"/>
                  <a:gd name="connsiteX3" fmla="*/ 0 w 1512168"/>
                  <a:gd name="connsiteY3" fmla="*/ 0 h 2114654"/>
                  <a:gd name="connsiteX0" fmla="*/ 0 w 1519043"/>
                  <a:gd name="connsiteY0" fmla="*/ 0 h 3750949"/>
                  <a:gd name="connsiteX1" fmla="*/ 1512168 w 1519043"/>
                  <a:gd name="connsiteY1" fmla="*/ 0 h 3750949"/>
                  <a:gd name="connsiteX2" fmla="*/ 1519043 w 1519043"/>
                  <a:gd name="connsiteY2" fmla="*/ 3750949 h 3750949"/>
                  <a:gd name="connsiteX3" fmla="*/ 0 w 1519043"/>
                  <a:gd name="connsiteY3" fmla="*/ 0 h 37509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19043" h="3750949">
                    <a:moveTo>
                      <a:pt x="0" y="0"/>
                    </a:moveTo>
                    <a:lnTo>
                      <a:pt x="1512168" y="0"/>
                    </a:lnTo>
                    <a:cubicBezTo>
                      <a:pt x="1514460" y="1250316"/>
                      <a:pt x="1516751" y="2500633"/>
                      <a:pt x="1519043" y="375094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50196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87" name="직사각형 86"/>
            <p:cNvSpPr/>
            <p:nvPr/>
          </p:nvSpPr>
          <p:spPr>
            <a:xfrm>
              <a:off x="884745" y="1412776"/>
              <a:ext cx="2587568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0" lang="en-US" altLang="ko-KR" sz="2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ea typeface="맑은 고딕"/>
                  <a:cs typeface="Arial" pitchFamily="34" charset="0"/>
                </a:rPr>
                <a:t>Ⅲ. </a:t>
              </a:r>
              <a:r>
                <a:rPr kumimoji="0" lang="ko-KR" altLang="en-US" sz="2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ea typeface="맑은 고딕"/>
                  <a:cs typeface="Arial" pitchFamily="34" charset="0"/>
                </a:rPr>
                <a:t>시스템 구성도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558602" y="1331362"/>
            <a:ext cx="8299970" cy="4906070"/>
            <a:chOff x="558602" y="1331362"/>
            <a:chExt cx="8299970" cy="4906070"/>
          </a:xfrm>
        </p:grpSpPr>
        <p:sp>
          <p:nvSpPr>
            <p:cNvPr id="19" name="모서리가 둥근 직사각형 18"/>
            <p:cNvSpPr/>
            <p:nvPr/>
          </p:nvSpPr>
          <p:spPr>
            <a:xfrm rot="60000">
              <a:off x="577652" y="1331362"/>
              <a:ext cx="8280920" cy="4906070"/>
            </a:xfrm>
            <a:prstGeom prst="roundRect">
              <a:avLst>
                <a:gd name="adj" fmla="val 0"/>
              </a:avLst>
            </a:prstGeom>
            <a:solidFill>
              <a:srgbClr val="5C6AB3"/>
            </a:solidFill>
            <a:ln w="19050">
              <a:solidFill>
                <a:srgbClr val="5C6AB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endParaRPr lang="ko-KR" altLang="en-US" sz="1000" dirty="0">
                <a:solidFill>
                  <a:srgbClr val="474747"/>
                </a:solidFill>
                <a:latin typeface="+mn-ea"/>
              </a:endParaRPr>
            </a:p>
          </p:txBody>
        </p:sp>
        <p:sp>
          <p:nvSpPr>
            <p:cNvPr id="20" name="모서리가 둥근 직사각형 19"/>
            <p:cNvSpPr/>
            <p:nvPr/>
          </p:nvSpPr>
          <p:spPr>
            <a:xfrm>
              <a:off x="558602" y="1331362"/>
              <a:ext cx="8280920" cy="4906070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3175">
              <a:solidFill>
                <a:srgbClr val="6E91D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endParaRPr lang="ko-KR" altLang="en-US" sz="1100" dirty="0">
                <a:solidFill>
                  <a:srgbClr val="474747"/>
                </a:solidFill>
                <a:latin typeface="+mn-ea"/>
              </a:endParaRPr>
            </a:p>
          </p:txBody>
        </p:sp>
      </p:grpSp>
      <p:sp>
        <p:nvSpPr>
          <p:cNvPr id="4" name="직사각형 3"/>
          <p:cNvSpPr/>
          <p:nvPr/>
        </p:nvSpPr>
        <p:spPr>
          <a:xfrm>
            <a:off x="795664" y="2000240"/>
            <a:ext cx="2376264" cy="1661314"/>
          </a:xfrm>
          <a:prstGeom prst="rect">
            <a:avLst/>
          </a:prstGeom>
          <a:solidFill>
            <a:schemeClr val="bg1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altLang="ko-KR" sz="1400" dirty="0" smtClean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r>
              <a:rPr lang="ko-KR" altLang="en-US" sz="1100" dirty="0" smtClean="0">
                <a:solidFill>
                  <a:schemeClr val="tx1"/>
                </a:solidFill>
              </a:rPr>
              <a:t>전역 변수 및 함수 구현</a:t>
            </a:r>
            <a:endParaRPr lang="en-US" altLang="ko-KR" sz="1100" dirty="0" smtClean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endParaRPr lang="en-US" altLang="ko-KR" sz="1100" dirty="0" smtClean="0">
              <a:solidFill>
                <a:schemeClr val="tx1"/>
              </a:solidFill>
            </a:endParaRPr>
          </a:p>
          <a:p>
            <a:pPr marL="228600" indent="-228600">
              <a:buFontTx/>
              <a:buAutoNum type="arabicPeriod"/>
            </a:pPr>
            <a:r>
              <a:rPr lang="ko-KR" altLang="en-US" sz="1100" dirty="0" smtClean="0">
                <a:solidFill>
                  <a:schemeClr val="tx1"/>
                </a:solidFill>
              </a:rPr>
              <a:t>공통 스타일 구현</a:t>
            </a:r>
            <a:endParaRPr lang="en-US" altLang="ko-KR" sz="1100" dirty="0" smtClean="0">
              <a:solidFill>
                <a:schemeClr val="tx1"/>
              </a:solidFill>
            </a:endParaRPr>
          </a:p>
          <a:p>
            <a:pPr marL="228600" indent="-228600">
              <a:buFontTx/>
              <a:buAutoNum type="arabicPeriod"/>
            </a:pPr>
            <a:endParaRPr lang="en-US" altLang="ko-KR" sz="1100" dirty="0" smtClean="0">
              <a:solidFill>
                <a:schemeClr val="tx1"/>
              </a:solidFill>
            </a:endParaRPr>
          </a:p>
          <a:p>
            <a:pPr marL="228600" indent="-228600">
              <a:buFontTx/>
              <a:buAutoNum type="arabicPeriod"/>
            </a:pPr>
            <a:r>
              <a:rPr lang="ko-KR" altLang="en-US" sz="1100" dirty="0" smtClean="0">
                <a:solidFill>
                  <a:schemeClr val="tx1"/>
                </a:solidFill>
              </a:rPr>
              <a:t>공통 선언 구현</a:t>
            </a:r>
            <a:endParaRPr lang="ko-KR" altLang="en-US" sz="1100" dirty="0" smtClean="0">
              <a:solidFill>
                <a:srgbClr val="00B0F0"/>
              </a:solidFill>
            </a:endParaRPr>
          </a:p>
          <a:p>
            <a:pPr marL="228600" indent="-228600">
              <a:buFontTx/>
              <a:buAutoNum type="arabicPeriod"/>
            </a:pPr>
            <a:endParaRPr lang="en-US" altLang="ko-KR" sz="1100" dirty="0" smtClean="0">
              <a:solidFill>
                <a:schemeClr val="tx1"/>
              </a:solidFill>
            </a:endParaRPr>
          </a:p>
          <a:p>
            <a:pPr marL="228600" indent="-228600">
              <a:buFontTx/>
              <a:buAutoNum type="arabicPeriod"/>
            </a:pPr>
            <a:r>
              <a:rPr lang="en-US" altLang="ko-KR" sz="1100" dirty="0" smtClean="0">
                <a:solidFill>
                  <a:schemeClr val="tx1"/>
                </a:solidFill>
              </a:rPr>
              <a:t>Html Dom </a:t>
            </a:r>
            <a:r>
              <a:rPr lang="ko-KR" altLang="en-US" sz="1100" dirty="0" smtClean="0">
                <a:solidFill>
                  <a:schemeClr val="tx1"/>
                </a:solidFill>
              </a:rPr>
              <a:t>컨트롤 라이브러리</a:t>
            </a:r>
            <a:endParaRPr lang="en-US" altLang="ko-KR" sz="1100" dirty="0" smtClean="0">
              <a:solidFill>
                <a:schemeClr val="tx1"/>
              </a:solidFill>
            </a:endParaRPr>
          </a:p>
          <a:p>
            <a:pPr marL="228600" indent="-228600">
              <a:buFontTx/>
              <a:buAutoNum type="arabicPeriod"/>
            </a:pPr>
            <a:endParaRPr lang="en-US" altLang="ko-KR" sz="1100" dirty="0" smtClean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endParaRPr lang="en-US" altLang="ko-KR" sz="1200" dirty="0" smtClean="0">
              <a:solidFill>
                <a:schemeClr val="tx1"/>
              </a:solidFill>
            </a:endParaRPr>
          </a:p>
          <a:p>
            <a:endParaRPr lang="ko-KR" altLang="en-US" sz="1200" dirty="0">
              <a:solidFill>
                <a:srgbClr val="00B0F0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495964" y="2000240"/>
            <a:ext cx="2376264" cy="1661314"/>
          </a:xfrm>
          <a:prstGeom prst="rect">
            <a:avLst/>
          </a:prstGeom>
          <a:solidFill>
            <a:schemeClr val="bg1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altLang="ko-KR" sz="1400" dirty="0" smtClean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r>
              <a:rPr lang="ko-KR" altLang="en-US" sz="1100" dirty="0" smtClean="0">
                <a:solidFill>
                  <a:schemeClr val="tx1"/>
                </a:solidFill>
              </a:rPr>
              <a:t>공통 이미지 자원</a:t>
            </a:r>
            <a:endParaRPr lang="en-US" altLang="ko-KR" sz="1100" dirty="0" smtClean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endParaRPr lang="en-US" altLang="ko-KR" sz="1100" dirty="0" smtClean="0">
              <a:solidFill>
                <a:schemeClr val="tx1"/>
              </a:solidFill>
            </a:endParaRPr>
          </a:p>
          <a:p>
            <a:pPr marL="228600" indent="-228600">
              <a:buFontTx/>
              <a:buAutoNum type="arabicPeriod"/>
            </a:pPr>
            <a:r>
              <a:rPr lang="ko-KR" altLang="en-US" sz="1100" dirty="0" smtClean="0">
                <a:solidFill>
                  <a:schemeClr val="tx1"/>
                </a:solidFill>
              </a:rPr>
              <a:t>공통 스타일 자원</a:t>
            </a:r>
            <a:endParaRPr lang="en-US" altLang="ko-KR" sz="1100" dirty="0" smtClean="0">
              <a:solidFill>
                <a:schemeClr val="tx1"/>
              </a:solidFill>
            </a:endParaRPr>
          </a:p>
          <a:p>
            <a:pPr marL="228600" indent="-228600">
              <a:buFontTx/>
              <a:buAutoNum type="arabicPeriod"/>
            </a:pPr>
            <a:endParaRPr lang="en-US" altLang="ko-KR" sz="1100" dirty="0" smtClean="0">
              <a:solidFill>
                <a:schemeClr val="tx1"/>
              </a:solidFill>
            </a:endParaRPr>
          </a:p>
          <a:p>
            <a:pPr marL="228600" indent="-228600">
              <a:buFontTx/>
              <a:buAutoNum type="arabicPeriod"/>
            </a:pPr>
            <a:r>
              <a:rPr lang="ko-KR" altLang="en-US" sz="1100" dirty="0" smtClean="0">
                <a:solidFill>
                  <a:schemeClr val="tx1"/>
                </a:solidFill>
              </a:rPr>
              <a:t>컴포넌트 이미지 자원</a:t>
            </a:r>
            <a:endParaRPr lang="en-US" altLang="ko-KR" sz="1100" dirty="0" smtClean="0">
              <a:solidFill>
                <a:schemeClr val="tx1"/>
              </a:solidFill>
            </a:endParaRPr>
          </a:p>
          <a:p>
            <a:pPr marL="228600" indent="-228600">
              <a:buFontTx/>
              <a:buAutoNum type="arabicPeriod"/>
            </a:pPr>
            <a:endParaRPr lang="en-US" altLang="ko-KR" sz="1100" dirty="0" smtClean="0">
              <a:solidFill>
                <a:schemeClr val="tx1"/>
              </a:solidFill>
            </a:endParaRPr>
          </a:p>
          <a:p>
            <a:pPr marL="228600" indent="-228600">
              <a:buFontTx/>
              <a:buAutoNum type="arabicPeriod"/>
            </a:pPr>
            <a:r>
              <a:rPr lang="ko-KR" altLang="en-US" sz="1100" dirty="0" smtClean="0">
                <a:solidFill>
                  <a:schemeClr val="tx1"/>
                </a:solidFill>
              </a:rPr>
              <a:t>컴포넌트 스타일 자원</a:t>
            </a:r>
            <a:endParaRPr lang="ko-KR" altLang="en-US" sz="1100" dirty="0" smtClean="0">
              <a:solidFill>
                <a:srgbClr val="00B0F0"/>
              </a:solidFill>
            </a:endParaRPr>
          </a:p>
          <a:p>
            <a:endParaRPr lang="en-US" altLang="ko-KR" sz="1400" dirty="0" smtClean="0">
              <a:solidFill>
                <a:schemeClr val="tx1"/>
              </a:solidFill>
            </a:endParaRPr>
          </a:p>
          <a:p>
            <a:endParaRPr lang="ko-KR" altLang="en-US" sz="1400" dirty="0">
              <a:solidFill>
                <a:srgbClr val="00B0F0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798486" y="4285376"/>
            <a:ext cx="2376264" cy="1845568"/>
          </a:xfrm>
          <a:prstGeom prst="rect">
            <a:avLst/>
          </a:prstGeom>
          <a:solidFill>
            <a:schemeClr val="bg1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altLang="ko-KR" sz="1400" dirty="0" smtClean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r>
              <a:rPr lang="ko-KR" altLang="en-US" sz="1100" dirty="0" smtClean="0">
                <a:solidFill>
                  <a:schemeClr val="tx1"/>
                </a:solidFill>
              </a:rPr>
              <a:t>소켓 통신 관리</a:t>
            </a:r>
            <a:endParaRPr lang="en-US" altLang="ko-KR" sz="1100" dirty="0" smtClean="0">
              <a:solidFill>
                <a:schemeClr val="tx1"/>
              </a:solidFill>
            </a:endParaRPr>
          </a:p>
          <a:p>
            <a:pPr marL="228600" indent="-228600">
              <a:buFontTx/>
              <a:buAutoNum type="arabicPeriod"/>
            </a:pPr>
            <a:endParaRPr lang="en-US" altLang="ko-KR" sz="1100" dirty="0" smtClean="0">
              <a:solidFill>
                <a:schemeClr val="tx1"/>
              </a:solidFill>
            </a:endParaRPr>
          </a:p>
          <a:p>
            <a:pPr marL="228600" indent="-228600">
              <a:buFontTx/>
              <a:buAutoNum type="arabicPeriod"/>
            </a:pPr>
            <a:r>
              <a:rPr lang="ko-KR" altLang="en-US" sz="1100" dirty="0" err="1" smtClean="0">
                <a:solidFill>
                  <a:schemeClr val="tx1"/>
                </a:solidFill>
              </a:rPr>
              <a:t>네트웍</a:t>
            </a:r>
            <a:r>
              <a:rPr lang="ko-KR" altLang="en-US" sz="1100" dirty="0" smtClean="0">
                <a:solidFill>
                  <a:schemeClr val="tx1"/>
                </a:solidFill>
              </a:rPr>
              <a:t> 버퍼 관리</a:t>
            </a:r>
            <a:endParaRPr lang="en-US" altLang="ko-KR" sz="1100" dirty="0" smtClean="0">
              <a:solidFill>
                <a:schemeClr val="tx1"/>
              </a:solidFill>
            </a:endParaRPr>
          </a:p>
          <a:p>
            <a:pPr marL="228600" indent="-228600">
              <a:buFontTx/>
              <a:buAutoNum type="arabicPeriod"/>
            </a:pPr>
            <a:endParaRPr lang="en-US" altLang="ko-KR" sz="1100" dirty="0" smtClean="0">
              <a:solidFill>
                <a:schemeClr val="tx1"/>
              </a:solidFill>
            </a:endParaRPr>
          </a:p>
          <a:p>
            <a:pPr marL="228600" indent="-228600">
              <a:buFontTx/>
              <a:buAutoNum type="arabicPeriod"/>
            </a:pPr>
            <a:r>
              <a:rPr lang="ko-KR" altLang="en-US" sz="1100" dirty="0" smtClean="0">
                <a:solidFill>
                  <a:schemeClr val="tx1"/>
                </a:solidFill>
              </a:rPr>
              <a:t>표준 전문 관리</a:t>
            </a:r>
            <a:endParaRPr lang="en-US" altLang="ko-KR" sz="1100" dirty="0" smtClean="0">
              <a:solidFill>
                <a:schemeClr val="tx1"/>
              </a:solidFill>
            </a:endParaRPr>
          </a:p>
          <a:p>
            <a:pPr marL="228600" indent="-228600">
              <a:buFontTx/>
              <a:buAutoNum type="arabicPeriod"/>
            </a:pPr>
            <a:endParaRPr lang="en-US" altLang="ko-KR" sz="1100" dirty="0" smtClean="0">
              <a:solidFill>
                <a:schemeClr val="tx1"/>
              </a:solidFill>
            </a:endParaRPr>
          </a:p>
          <a:p>
            <a:pPr marL="228600" indent="-228600">
              <a:buFontTx/>
              <a:buAutoNum type="arabicPeriod"/>
            </a:pPr>
            <a:r>
              <a:rPr lang="ko-KR" altLang="en-US" sz="1100" dirty="0" err="1" smtClean="0">
                <a:solidFill>
                  <a:schemeClr val="tx1"/>
                </a:solidFill>
              </a:rPr>
              <a:t>네트웍</a:t>
            </a:r>
            <a:r>
              <a:rPr lang="ko-KR" altLang="en-US" sz="1100" dirty="0" smtClean="0">
                <a:solidFill>
                  <a:schemeClr val="tx1"/>
                </a:solidFill>
              </a:rPr>
              <a:t> 쿼리 시스템</a:t>
            </a:r>
            <a:r>
              <a:rPr lang="en-US" altLang="ko-KR" sz="1100" dirty="0" smtClean="0">
                <a:solidFill>
                  <a:schemeClr val="tx1"/>
                </a:solidFill>
              </a:rPr>
              <a:t> </a:t>
            </a:r>
            <a:r>
              <a:rPr lang="ko-KR" altLang="en-US" sz="1100" dirty="0" smtClean="0">
                <a:solidFill>
                  <a:schemeClr val="tx1"/>
                </a:solidFill>
              </a:rPr>
              <a:t>관리</a:t>
            </a:r>
            <a:endParaRPr lang="en-US" altLang="ko-KR" sz="1100" dirty="0" smtClean="0">
              <a:solidFill>
                <a:schemeClr val="tx1"/>
              </a:solidFill>
            </a:endParaRPr>
          </a:p>
          <a:p>
            <a:pPr marL="228600" indent="-228600">
              <a:buFontTx/>
              <a:buAutoNum type="arabicPeriod"/>
            </a:pPr>
            <a:endParaRPr lang="en-US" altLang="ko-KR" sz="1100" dirty="0" smtClean="0">
              <a:solidFill>
                <a:schemeClr val="tx1"/>
              </a:solidFill>
            </a:endParaRPr>
          </a:p>
          <a:p>
            <a:pPr marL="228600" indent="-228600">
              <a:buFontTx/>
              <a:buAutoNum type="arabicPeriod"/>
            </a:pPr>
            <a:endParaRPr lang="en-US" altLang="ko-KR" sz="1100" dirty="0" smtClean="0">
              <a:solidFill>
                <a:schemeClr val="tx1"/>
              </a:solidFill>
            </a:endParaRPr>
          </a:p>
          <a:p>
            <a:endParaRPr lang="en-US" altLang="ko-KR" sz="1400" dirty="0" smtClean="0">
              <a:solidFill>
                <a:schemeClr val="tx1"/>
              </a:solidFill>
            </a:endParaRPr>
          </a:p>
          <a:p>
            <a:endParaRPr lang="en-US" altLang="ko-KR" sz="1400" dirty="0" smtClean="0">
              <a:solidFill>
                <a:schemeClr val="tx1"/>
              </a:solidFill>
            </a:endParaRPr>
          </a:p>
          <a:p>
            <a:endParaRPr lang="ko-KR" altLang="en-US" sz="1400" dirty="0">
              <a:solidFill>
                <a:srgbClr val="00B0F0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196264" y="2000240"/>
            <a:ext cx="2376264" cy="1661314"/>
          </a:xfrm>
          <a:prstGeom prst="rect">
            <a:avLst/>
          </a:prstGeom>
          <a:solidFill>
            <a:schemeClr val="bg1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altLang="ko-KR" sz="1400" dirty="0" smtClean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r>
              <a:rPr lang="ko-KR" altLang="en-US" sz="1100" dirty="0" smtClean="0">
                <a:solidFill>
                  <a:schemeClr val="tx1"/>
                </a:solidFill>
              </a:rPr>
              <a:t>각각의 컴포넌트 클래스 구현</a:t>
            </a:r>
            <a:endParaRPr lang="en-US" altLang="ko-KR" sz="1100" dirty="0" smtClean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endParaRPr lang="en-US" altLang="ko-KR" sz="1100" dirty="0" smtClean="0">
              <a:solidFill>
                <a:schemeClr val="tx1"/>
              </a:solidFill>
            </a:endParaRPr>
          </a:p>
          <a:p>
            <a:pPr marL="228600" indent="-228600">
              <a:buFontTx/>
              <a:buAutoNum type="arabicPeriod"/>
            </a:pPr>
            <a:r>
              <a:rPr lang="ko-KR" altLang="en-US" sz="1100" dirty="0" smtClean="0">
                <a:solidFill>
                  <a:schemeClr val="tx1"/>
                </a:solidFill>
              </a:rPr>
              <a:t>각각의 컴포넌트 이벤트 구현</a:t>
            </a:r>
            <a:endParaRPr lang="en-US" altLang="ko-KR" sz="1100" dirty="0" smtClean="0">
              <a:solidFill>
                <a:schemeClr val="tx1"/>
              </a:solidFill>
            </a:endParaRPr>
          </a:p>
          <a:p>
            <a:pPr marL="228600" indent="-228600">
              <a:buFontTx/>
              <a:buAutoNum type="arabicPeriod"/>
            </a:pPr>
            <a:endParaRPr lang="en-US" altLang="ko-KR" sz="1100" dirty="0" smtClean="0">
              <a:solidFill>
                <a:schemeClr val="tx1"/>
              </a:solidFill>
            </a:endParaRPr>
          </a:p>
          <a:p>
            <a:pPr marL="228600" indent="-228600">
              <a:buFontTx/>
              <a:buAutoNum type="arabicPeriod"/>
            </a:pPr>
            <a:r>
              <a:rPr lang="ko-KR" altLang="en-US" sz="1100" dirty="0" smtClean="0">
                <a:solidFill>
                  <a:schemeClr val="tx1"/>
                </a:solidFill>
              </a:rPr>
              <a:t>공통적인 컴포넌트 시스템 구현</a:t>
            </a:r>
            <a:endParaRPr lang="en-US" altLang="ko-KR" sz="1100" dirty="0" smtClean="0">
              <a:solidFill>
                <a:schemeClr val="tx1"/>
              </a:solidFill>
            </a:endParaRPr>
          </a:p>
          <a:p>
            <a:pPr marL="228600" indent="-228600">
              <a:buFontTx/>
              <a:buAutoNum type="arabicPeriod"/>
            </a:pPr>
            <a:endParaRPr lang="en-US" altLang="ko-KR" sz="1100" dirty="0" smtClean="0">
              <a:solidFill>
                <a:schemeClr val="tx1"/>
              </a:solidFill>
            </a:endParaRPr>
          </a:p>
          <a:p>
            <a:pPr marL="228600" indent="-228600">
              <a:buFontTx/>
              <a:buAutoNum type="arabicPeriod"/>
            </a:pPr>
            <a:r>
              <a:rPr lang="ko-KR" altLang="en-US" sz="1100" dirty="0" smtClean="0">
                <a:solidFill>
                  <a:schemeClr val="tx1"/>
                </a:solidFill>
              </a:rPr>
              <a:t>공통적인 이벤트 시스템 구현 </a:t>
            </a:r>
            <a:endParaRPr lang="ko-KR" altLang="en-US" sz="1100" dirty="0" smtClean="0">
              <a:solidFill>
                <a:srgbClr val="00B0F0"/>
              </a:solidFill>
            </a:endParaRPr>
          </a:p>
          <a:p>
            <a:endParaRPr lang="en-US" altLang="ko-KR" sz="1400" dirty="0" smtClean="0">
              <a:solidFill>
                <a:schemeClr val="tx1"/>
              </a:solidFill>
            </a:endParaRPr>
          </a:p>
          <a:p>
            <a:endParaRPr lang="ko-KR" altLang="en-US" sz="1400" dirty="0">
              <a:solidFill>
                <a:srgbClr val="00B0F0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498786" y="4285376"/>
            <a:ext cx="2376264" cy="1845568"/>
          </a:xfrm>
          <a:prstGeom prst="rect">
            <a:avLst/>
          </a:prstGeom>
          <a:solidFill>
            <a:schemeClr val="bg1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altLang="ko-KR" sz="1400" dirty="0" smtClean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r>
              <a:rPr lang="ko-KR" altLang="en-US" sz="1100" dirty="0" smtClean="0">
                <a:solidFill>
                  <a:schemeClr val="tx1"/>
                </a:solidFill>
              </a:rPr>
              <a:t>컴포넌트 드래그 앤 </a:t>
            </a:r>
            <a:r>
              <a:rPr lang="ko-KR" altLang="en-US" sz="1100" dirty="0" err="1" smtClean="0">
                <a:solidFill>
                  <a:schemeClr val="tx1"/>
                </a:solidFill>
              </a:rPr>
              <a:t>드랍</a:t>
            </a:r>
            <a:r>
              <a:rPr lang="ko-KR" altLang="en-US" sz="1100" dirty="0" smtClean="0">
                <a:solidFill>
                  <a:schemeClr val="tx1"/>
                </a:solidFill>
              </a:rPr>
              <a:t> 관리</a:t>
            </a:r>
            <a:endParaRPr lang="en-US" altLang="ko-KR" sz="1100" dirty="0" smtClean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endParaRPr lang="en-US" altLang="ko-KR" sz="1100" dirty="0" smtClean="0">
              <a:solidFill>
                <a:schemeClr val="tx1"/>
              </a:solidFill>
            </a:endParaRPr>
          </a:p>
          <a:p>
            <a:pPr marL="228600" indent="-228600">
              <a:buFontTx/>
              <a:buAutoNum type="arabicPeriod"/>
            </a:pPr>
            <a:r>
              <a:rPr lang="ko-KR" altLang="en-US" sz="1100" dirty="0" smtClean="0">
                <a:solidFill>
                  <a:schemeClr val="tx1"/>
                </a:solidFill>
              </a:rPr>
              <a:t>자체적인 스크롤 기능 관리</a:t>
            </a:r>
            <a:endParaRPr lang="en-US" altLang="ko-KR" sz="1100" dirty="0" smtClean="0">
              <a:solidFill>
                <a:schemeClr val="tx1"/>
              </a:solidFill>
            </a:endParaRPr>
          </a:p>
          <a:p>
            <a:pPr marL="228600" indent="-228600">
              <a:buFontTx/>
              <a:buAutoNum type="arabicPeriod"/>
            </a:pPr>
            <a:endParaRPr lang="en-US" altLang="ko-KR" sz="1100" dirty="0" smtClean="0">
              <a:solidFill>
                <a:schemeClr val="tx1"/>
              </a:solidFill>
            </a:endParaRPr>
          </a:p>
          <a:p>
            <a:pPr marL="228600" indent="-228600">
              <a:buFontTx/>
              <a:buAutoNum type="arabicPeriod"/>
            </a:pPr>
            <a:r>
              <a:rPr lang="ko-KR" altLang="en-US" sz="1100" dirty="0" err="1" smtClean="0">
                <a:solidFill>
                  <a:schemeClr val="tx1"/>
                </a:solidFill>
              </a:rPr>
              <a:t>인코딩</a:t>
            </a:r>
            <a:r>
              <a:rPr lang="en-US" altLang="ko-KR" sz="1100" dirty="0" smtClean="0">
                <a:solidFill>
                  <a:schemeClr val="tx1"/>
                </a:solidFill>
              </a:rPr>
              <a:t>/</a:t>
            </a:r>
            <a:r>
              <a:rPr lang="ko-KR" altLang="en-US" sz="1100" dirty="0" err="1" smtClean="0">
                <a:solidFill>
                  <a:schemeClr val="tx1"/>
                </a:solidFill>
              </a:rPr>
              <a:t>디코딩</a:t>
            </a:r>
            <a:r>
              <a:rPr lang="ko-KR" altLang="en-US" sz="1100" dirty="0" smtClean="0">
                <a:solidFill>
                  <a:schemeClr val="tx1"/>
                </a:solidFill>
              </a:rPr>
              <a:t> 관리</a:t>
            </a:r>
            <a:endParaRPr lang="en-US" altLang="ko-KR" sz="1100" dirty="0" smtClean="0">
              <a:solidFill>
                <a:schemeClr val="tx1"/>
              </a:solidFill>
            </a:endParaRPr>
          </a:p>
          <a:p>
            <a:pPr marL="228600" indent="-228600">
              <a:buFontTx/>
              <a:buAutoNum type="arabicPeriod"/>
            </a:pPr>
            <a:endParaRPr lang="en-US" altLang="ko-KR" sz="1100" dirty="0" smtClean="0">
              <a:solidFill>
                <a:schemeClr val="tx1"/>
              </a:solidFill>
            </a:endParaRPr>
          </a:p>
          <a:p>
            <a:pPr marL="228600" indent="-228600">
              <a:buFontTx/>
              <a:buAutoNum type="arabicPeriod"/>
            </a:pPr>
            <a:r>
              <a:rPr lang="ko-KR" altLang="en-US" sz="1100" dirty="0" smtClean="0">
                <a:solidFill>
                  <a:schemeClr val="tx1"/>
                </a:solidFill>
              </a:rPr>
              <a:t>컴포넌트 리소스 풀 관리 </a:t>
            </a:r>
            <a:endParaRPr lang="en-US" altLang="ko-KR" sz="1100" dirty="0" smtClean="0">
              <a:solidFill>
                <a:schemeClr val="tx1"/>
              </a:solidFill>
            </a:endParaRPr>
          </a:p>
          <a:p>
            <a:pPr marL="228600" indent="-228600">
              <a:buFontTx/>
              <a:buAutoNum type="arabicPeriod"/>
            </a:pPr>
            <a:endParaRPr lang="en-US" altLang="ko-KR" sz="1100" dirty="0" smtClean="0">
              <a:solidFill>
                <a:schemeClr val="tx1"/>
              </a:solidFill>
            </a:endParaRPr>
          </a:p>
          <a:p>
            <a:pPr marL="228600" indent="-228600">
              <a:buFontTx/>
              <a:buAutoNum type="arabicPeriod"/>
            </a:pPr>
            <a:r>
              <a:rPr lang="ko-KR" altLang="en-US" sz="1100" dirty="0" smtClean="0">
                <a:solidFill>
                  <a:schemeClr val="tx1"/>
                </a:solidFill>
              </a:rPr>
              <a:t>컴포넌트 메모리 </a:t>
            </a:r>
            <a:r>
              <a:rPr lang="ko-KR" altLang="en-US" sz="1100" dirty="0" err="1" smtClean="0">
                <a:solidFill>
                  <a:schemeClr val="tx1"/>
                </a:solidFill>
              </a:rPr>
              <a:t>스왑</a:t>
            </a:r>
            <a:r>
              <a:rPr lang="ko-KR" altLang="en-US" sz="1100" dirty="0" smtClean="0">
                <a:solidFill>
                  <a:schemeClr val="tx1"/>
                </a:solidFill>
              </a:rPr>
              <a:t> 관리</a:t>
            </a:r>
            <a:endParaRPr lang="ko-KR" altLang="en-US" sz="1100" dirty="0" smtClean="0">
              <a:solidFill>
                <a:srgbClr val="00B0F0"/>
              </a:solidFill>
            </a:endParaRPr>
          </a:p>
          <a:p>
            <a:endParaRPr lang="en-US" altLang="ko-KR" sz="1400" dirty="0" smtClean="0">
              <a:solidFill>
                <a:schemeClr val="tx1"/>
              </a:solidFill>
            </a:endParaRPr>
          </a:p>
          <a:p>
            <a:endParaRPr lang="en-US" altLang="ko-KR" sz="1400" dirty="0" smtClean="0">
              <a:solidFill>
                <a:schemeClr val="tx1"/>
              </a:solidFill>
            </a:endParaRPr>
          </a:p>
          <a:p>
            <a:endParaRPr lang="ko-KR" altLang="en-US" sz="1400" dirty="0">
              <a:solidFill>
                <a:srgbClr val="00B0F0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3059832" y="332656"/>
            <a:ext cx="3168352" cy="432048"/>
          </a:xfrm>
          <a:prstGeom prst="roundRect">
            <a:avLst>
              <a:gd name="adj" fmla="val 50000"/>
            </a:avLst>
          </a:prstGeom>
          <a:solidFill>
            <a:srgbClr val="5C6A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lang="ko-KR" altLang="en-US" sz="14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199086" y="4285376"/>
            <a:ext cx="2376264" cy="1845568"/>
          </a:xfrm>
          <a:prstGeom prst="rect">
            <a:avLst/>
          </a:prstGeom>
          <a:solidFill>
            <a:schemeClr val="bg1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altLang="ko-KR" sz="1400" dirty="0" smtClean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r>
              <a:rPr lang="en-US" altLang="ko-KR" sz="1200" dirty="0" smtClean="0">
                <a:solidFill>
                  <a:schemeClr val="tx1"/>
                </a:solidFill>
              </a:rPr>
              <a:t>Stock Plug-in</a:t>
            </a:r>
          </a:p>
          <a:p>
            <a:pPr marL="228600" indent="-228600">
              <a:buAutoNum type="arabicPeriod"/>
            </a:pPr>
            <a:endParaRPr lang="en-US" altLang="ko-KR" sz="1200" dirty="0" smtClean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r>
              <a:rPr lang="en-US" altLang="ko-KR" sz="1200" dirty="0" smtClean="0">
                <a:solidFill>
                  <a:schemeClr val="tx1"/>
                </a:solidFill>
              </a:rPr>
              <a:t>Game Plug-in</a:t>
            </a:r>
          </a:p>
          <a:p>
            <a:pPr marL="228600" indent="-228600">
              <a:buAutoNum type="arabicPeriod"/>
            </a:pPr>
            <a:endParaRPr lang="en-US" altLang="ko-KR" sz="1200" dirty="0" smtClean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r>
              <a:rPr lang="en-US" altLang="ko-KR" sz="1200" dirty="0" smtClean="0">
                <a:solidFill>
                  <a:schemeClr val="tx1"/>
                </a:solidFill>
              </a:rPr>
              <a:t>ERP Plug-in</a:t>
            </a:r>
          </a:p>
          <a:p>
            <a:pPr marL="228600" indent="-228600">
              <a:buAutoNum type="arabicPeriod"/>
            </a:pPr>
            <a:endParaRPr lang="en-US" altLang="ko-KR" sz="1200" dirty="0" smtClean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r>
              <a:rPr lang="ko-KR" altLang="en-US" sz="1200" dirty="0" smtClean="0">
                <a:solidFill>
                  <a:schemeClr val="tx1"/>
                </a:solidFill>
              </a:rPr>
              <a:t>추가적인 </a:t>
            </a:r>
            <a:r>
              <a:rPr lang="en-US" altLang="ko-KR" sz="1200" dirty="0" smtClean="0">
                <a:solidFill>
                  <a:schemeClr val="tx1"/>
                </a:solidFill>
              </a:rPr>
              <a:t>Plug-in </a:t>
            </a:r>
            <a:r>
              <a:rPr lang="ko-KR" altLang="en-US" sz="1200" dirty="0" smtClean="0">
                <a:solidFill>
                  <a:schemeClr val="tx1"/>
                </a:solidFill>
              </a:rPr>
              <a:t>으로 모듈 확장 가능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endParaRPr lang="ko-KR" altLang="en-US" sz="1400" dirty="0">
              <a:solidFill>
                <a:srgbClr val="00B0F0"/>
              </a:solidFill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929286" y="1528198"/>
            <a:ext cx="2158392" cy="360040"/>
          </a:xfrm>
          <a:prstGeom prst="roundRect">
            <a:avLst>
              <a:gd name="adj" fmla="val 50000"/>
            </a:avLst>
          </a:prstGeom>
          <a:solidFill>
            <a:srgbClr val="5C6A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altLang="ko-KR" sz="1200" b="1" dirty="0" smtClean="0">
                <a:solidFill>
                  <a:schemeClr val="bg1"/>
                </a:solidFill>
                <a:latin typeface="+mn-ea"/>
              </a:rPr>
              <a:t>Common</a:t>
            </a:r>
            <a:endParaRPr lang="ko-KR" altLang="en-US" sz="1200" b="1" dirty="0" smtClean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3579635" y="1528198"/>
            <a:ext cx="2158392" cy="360040"/>
          </a:xfrm>
          <a:prstGeom prst="roundRect">
            <a:avLst>
              <a:gd name="adj" fmla="val 50000"/>
            </a:avLst>
          </a:prstGeom>
          <a:solidFill>
            <a:srgbClr val="5C6A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altLang="ko-KR" sz="1200" b="1" dirty="0" smtClean="0">
                <a:solidFill>
                  <a:schemeClr val="bg1"/>
                </a:solidFill>
                <a:latin typeface="+mn-ea"/>
              </a:rPr>
              <a:t>Resource</a:t>
            </a:r>
            <a:endParaRPr lang="ko-KR" altLang="en-US" sz="1200" b="1" dirty="0" smtClean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6317298" y="1528198"/>
            <a:ext cx="2158392" cy="360040"/>
          </a:xfrm>
          <a:prstGeom prst="roundRect">
            <a:avLst>
              <a:gd name="adj" fmla="val 50000"/>
            </a:avLst>
          </a:prstGeom>
          <a:solidFill>
            <a:srgbClr val="5C6A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altLang="ko-KR" sz="1200" b="1" dirty="0" smtClean="0">
                <a:solidFill>
                  <a:schemeClr val="bg1"/>
                </a:solidFill>
                <a:latin typeface="+mn-ea"/>
              </a:rPr>
              <a:t>Component</a:t>
            </a:r>
            <a:endParaRPr lang="ko-KR" altLang="en-US" sz="1200" b="1" dirty="0" smtClean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967402" y="3854778"/>
            <a:ext cx="2158392" cy="360040"/>
          </a:xfrm>
          <a:prstGeom prst="roundRect">
            <a:avLst>
              <a:gd name="adj" fmla="val 50000"/>
            </a:avLst>
          </a:prstGeom>
          <a:solidFill>
            <a:srgbClr val="5C6A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altLang="ko-KR" sz="1200" b="1" dirty="0" smtClean="0">
                <a:solidFill>
                  <a:schemeClr val="bg1"/>
                </a:solidFill>
                <a:latin typeface="+mn-ea"/>
              </a:rPr>
              <a:t>Network</a:t>
            </a:r>
            <a:endParaRPr lang="ko-KR" altLang="en-US" sz="1200" b="1" dirty="0" smtClean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4" name="모서리가 둥근 직사각형 23"/>
          <p:cNvSpPr/>
          <p:nvPr/>
        </p:nvSpPr>
        <p:spPr>
          <a:xfrm>
            <a:off x="3642350" y="3854778"/>
            <a:ext cx="2158392" cy="360040"/>
          </a:xfrm>
          <a:prstGeom prst="roundRect">
            <a:avLst>
              <a:gd name="adj" fmla="val 50000"/>
            </a:avLst>
          </a:prstGeom>
          <a:solidFill>
            <a:srgbClr val="5C6A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altLang="ko-KR" sz="1200" b="1" dirty="0" err="1" smtClean="0">
                <a:solidFill>
                  <a:schemeClr val="bg1"/>
                </a:solidFill>
                <a:latin typeface="+mn-ea"/>
              </a:rPr>
              <a:t>Util</a:t>
            </a:r>
            <a:endParaRPr lang="ko-KR" altLang="en-US" sz="1200" b="1" dirty="0" smtClean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6317298" y="3854778"/>
            <a:ext cx="2158392" cy="360040"/>
          </a:xfrm>
          <a:prstGeom prst="roundRect">
            <a:avLst>
              <a:gd name="adj" fmla="val 50000"/>
            </a:avLst>
          </a:prstGeom>
          <a:solidFill>
            <a:srgbClr val="5C6A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altLang="ko-KR" sz="1200" b="1" dirty="0" smtClean="0">
                <a:solidFill>
                  <a:schemeClr val="bg1"/>
                </a:solidFill>
                <a:latin typeface="+mn-ea"/>
              </a:rPr>
              <a:t>Plug-in Framework</a:t>
            </a:r>
            <a:endParaRPr lang="ko-KR" altLang="en-US" sz="1200" b="1" dirty="0" smtClean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6" name="TextBox 43"/>
          <p:cNvSpPr txBox="1">
            <a:spLocks noChangeArrowheads="1"/>
          </p:cNvSpPr>
          <p:nvPr/>
        </p:nvSpPr>
        <p:spPr bwMode="auto">
          <a:xfrm>
            <a:off x="0" y="320291"/>
            <a:ext cx="350043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4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Ⅲ</a:t>
            </a:r>
            <a:r>
              <a:rPr kumimoji="0" lang="en-US" altLang="ko-KR" sz="2400" b="1" dirty="0" smtClean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. </a:t>
            </a:r>
            <a:r>
              <a:rPr kumimoji="0" lang="ko-KR" altLang="en-US" sz="2400" b="1" dirty="0" smtClean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시스템</a:t>
            </a:r>
            <a:r>
              <a:rPr kumimoji="0" lang="en-US" altLang="ko-KR" sz="2400" b="1" dirty="0" smtClean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 </a:t>
            </a:r>
            <a:r>
              <a:rPr kumimoji="0" lang="ko-KR" altLang="en-US" sz="2400" b="1" dirty="0" smtClean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구성도</a:t>
            </a:r>
            <a:endParaRPr kumimoji="0" lang="ko-KR" altLang="en-US" sz="2400" b="1" dirty="0">
              <a:solidFill>
                <a:schemeClr val="bg1"/>
              </a:solidFill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27" name="TextBox 43"/>
          <p:cNvSpPr txBox="1">
            <a:spLocks noChangeArrowheads="1"/>
          </p:cNvSpPr>
          <p:nvPr/>
        </p:nvSpPr>
        <p:spPr bwMode="auto">
          <a:xfrm>
            <a:off x="5500694" y="476672"/>
            <a:ext cx="339178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+mj-ea"/>
                <a:cs typeface="Arial" pitchFamily="34" charset="0"/>
              </a:rPr>
              <a:t>1. Mobile SDK (AFC) </a:t>
            </a:r>
            <a:r>
              <a:rPr kumimoji="0" lang="ko-KR" altLang="en-US" sz="1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+mj-ea"/>
                <a:cs typeface="Arial" pitchFamily="34" charset="0"/>
              </a:rPr>
              <a:t>모듈 구성도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모서리가 둥근 직사각형 55"/>
          <p:cNvSpPr/>
          <p:nvPr/>
        </p:nvSpPr>
        <p:spPr>
          <a:xfrm>
            <a:off x="1857356" y="1000108"/>
            <a:ext cx="5286412" cy="5534042"/>
          </a:xfrm>
          <a:prstGeom prst="roundRect">
            <a:avLst>
              <a:gd name="adj" fmla="val 1772"/>
            </a:avLst>
          </a:prstGeom>
          <a:solidFill>
            <a:srgbClr val="5C6AB3"/>
          </a:solidFill>
          <a:ln>
            <a:noFill/>
          </a:ln>
          <a:effec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lvl="0"/>
            <a:r>
              <a:rPr lang="en-US" altLang="ko-KR" dirty="0" err="1" smtClean="0">
                <a:solidFill>
                  <a:schemeClr val="bg1"/>
                </a:solidFill>
                <a:latin typeface="+mn-ea"/>
              </a:rPr>
              <a:t>APage</a:t>
            </a:r>
            <a:r>
              <a:rPr lang="en-US" altLang="ko-KR" dirty="0" smtClean="0">
                <a:solidFill>
                  <a:schemeClr val="bg1"/>
                </a:solidFill>
                <a:latin typeface="+mn-ea"/>
              </a:rPr>
              <a:t>, </a:t>
            </a:r>
            <a:r>
              <a:rPr lang="en-US" altLang="ko-KR" dirty="0" err="1" smtClean="0">
                <a:solidFill>
                  <a:schemeClr val="bg1"/>
                </a:solidFill>
                <a:latin typeface="+mn-ea"/>
              </a:rPr>
              <a:t>AWindow</a:t>
            </a:r>
            <a:r>
              <a:rPr lang="en-US" altLang="ko-KR" dirty="0" smtClean="0">
                <a:solidFill>
                  <a:schemeClr val="bg1"/>
                </a:solidFill>
                <a:latin typeface="+mn-ea"/>
              </a:rPr>
              <a:t> – </a:t>
            </a:r>
            <a:r>
              <a:rPr lang="en-US" altLang="ko-KR" dirty="0" smtClean="0">
                <a:solidFill>
                  <a:schemeClr val="bg1">
                    <a:lumMod val="95000"/>
                  </a:schemeClr>
                </a:solidFill>
                <a:latin typeface="+mn-ea"/>
              </a:rPr>
              <a:t>container</a:t>
            </a:r>
          </a:p>
          <a:p>
            <a:pPr lvl="0"/>
            <a:endParaRPr lang="en-US" altLang="ko-KR" dirty="0" smtClean="0">
              <a:solidFill>
                <a:srgbClr val="9BBB59">
                  <a:lumMod val="75000"/>
                </a:srgbClr>
              </a:solidFill>
              <a:latin typeface="+mn-ea"/>
            </a:endParaRPr>
          </a:p>
          <a:p>
            <a:pPr lvl="0"/>
            <a:endParaRPr lang="en-US" altLang="ko-KR" dirty="0" smtClean="0">
              <a:solidFill>
                <a:srgbClr val="9BBB59">
                  <a:lumMod val="75000"/>
                </a:srgbClr>
              </a:solidFill>
              <a:latin typeface="+mn-ea"/>
            </a:endParaRPr>
          </a:p>
          <a:p>
            <a:pPr lvl="0"/>
            <a:endParaRPr lang="en-US" altLang="ko-KR" dirty="0" smtClean="0">
              <a:solidFill>
                <a:srgbClr val="9BBB59">
                  <a:lumMod val="75000"/>
                </a:srgbClr>
              </a:solidFill>
              <a:latin typeface="+mn-ea"/>
            </a:endParaRPr>
          </a:p>
          <a:p>
            <a:pPr lvl="0"/>
            <a:endParaRPr lang="en-US" altLang="ko-KR" dirty="0" smtClean="0">
              <a:solidFill>
                <a:srgbClr val="9BBB59">
                  <a:lumMod val="75000"/>
                </a:srgbClr>
              </a:solidFill>
              <a:latin typeface="+mn-ea"/>
            </a:endParaRPr>
          </a:p>
          <a:p>
            <a:pPr lvl="0"/>
            <a:endParaRPr lang="en-US" altLang="ko-KR" dirty="0" smtClean="0">
              <a:solidFill>
                <a:srgbClr val="9BBB59">
                  <a:lumMod val="75000"/>
                </a:srgbClr>
              </a:solidFill>
              <a:latin typeface="+mn-ea"/>
            </a:endParaRPr>
          </a:p>
          <a:p>
            <a:pPr lvl="0"/>
            <a:endParaRPr lang="en-US" altLang="ko-KR" dirty="0" smtClean="0">
              <a:solidFill>
                <a:srgbClr val="9BBB59">
                  <a:lumMod val="75000"/>
                </a:srgbClr>
              </a:solidFill>
              <a:latin typeface="+mn-ea"/>
            </a:endParaRPr>
          </a:p>
          <a:p>
            <a:pPr lvl="0"/>
            <a:endParaRPr lang="en-US" altLang="ko-KR" dirty="0" smtClean="0">
              <a:solidFill>
                <a:srgbClr val="9BBB59">
                  <a:lumMod val="75000"/>
                </a:srgbClr>
              </a:solidFill>
              <a:latin typeface="+mn-ea"/>
            </a:endParaRPr>
          </a:p>
          <a:p>
            <a:pPr lvl="0"/>
            <a:endParaRPr lang="en-US" altLang="ko-KR" dirty="0" smtClean="0">
              <a:solidFill>
                <a:srgbClr val="9BBB59">
                  <a:lumMod val="75000"/>
                </a:srgbClr>
              </a:solidFill>
              <a:latin typeface="+mn-ea"/>
            </a:endParaRPr>
          </a:p>
          <a:p>
            <a:pPr lvl="0"/>
            <a:endParaRPr lang="en-US" altLang="ko-KR" dirty="0" smtClean="0">
              <a:solidFill>
                <a:srgbClr val="9BBB59">
                  <a:lumMod val="75000"/>
                </a:srgbClr>
              </a:solidFill>
              <a:latin typeface="+mn-ea"/>
            </a:endParaRPr>
          </a:p>
          <a:p>
            <a:pPr lvl="0"/>
            <a:endParaRPr lang="en-US" altLang="ko-KR" dirty="0" smtClean="0">
              <a:solidFill>
                <a:srgbClr val="9BBB59">
                  <a:lumMod val="75000"/>
                </a:srgbClr>
              </a:solidFill>
              <a:latin typeface="+mn-ea"/>
            </a:endParaRPr>
          </a:p>
          <a:p>
            <a:pPr lvl="0"/>
            <a:endParaRPr lang="en-US" altLang="ko-KR" dirty="0" smtClean="0">
              <a:solidFill>
                <a:srgbClr val="9BBB59">
                  <a:lumMod val="75000"/>
                </a:srgbClr>
              </a:solidFill>
              <a:latin typeface="+mn-ea"/>
            </a:endParaRPr>
          </a:p>
          <a:p>
            <a:pPr lvl="0"/>
            <a:endParaRPr lang="en-US" altLang="ko-KR" dirty="0" smtClean="0">
              <a:solidFill>
                <a:srgbClr val="9BBB59">
                  <a:lumMod val="75000"/>
                </a:srgbClr>
              </a:solidFill>
              <a:latin typeface="+mn-ea"/>
            </a:endParaRPr>
          </a:p>
          <a:p>
            <a:pPr lvl="0"/>
            <a:endParaRPr lang="en-US" altLang="ko-KR" dirty="0" smtClean="0">
              <a:solidFill>
                <a:srgbClr val="9BBB59">
                  <a:lumMod val="75000"/>
                </a:srgbClr>
              </a:solidFill>
              <a:latin typeface="+mn-ea"/>
            </a:endParaRPr>
          </a:p>
          <a:p>
            <a:pPr lvl="0"/>
            <a:endParaRPr lang="en-US" altLang="ko-KR" dirty="0" smtClean="0">
              <a:solidFill>
                <a:srgbClr val="9BBB59">
                  <a:lumMod val="75000"/>
                </a:srgbClr>
              </a:solidFill>
              <a:latin typeface="+mn-ea"/>
            </a:endParaRPr>
          </a:p>
          <a:p>
            <a:pPr lvl="0"/>
            <a:endParaRPr lang="en-US" altLang="ko-KR" dirty="0" smtClean="0">
              <a:solidFill>
                <a:srgbClr val="9BBB59">
                  <a:lumMod val="75000"/>
                </a:srgbClr>
              </a:solidFill>
              <a:latin typeface="+mn-ea"/>
            </a:endParaRPr>
          </a:p>
          <a:p>
            <a:pPr lvl="0"/>
            <a:endParaRPr lang="en-US" altLang="ko-KR" dirty="0" smtClean="0">
              <a:solidFill>
                <a:srgbClr val="9BBB59">
                  <a:lumMod val="75000"/>
                </a:srgbClr>
              </a:solidFill>
              <a:latin typeface="+mn-ea"/>
            </a:endParaRPr>
          </a:p>
          <a:p>
            <a:pPr lvl="0"/>
            <a:endParaRPr lang="en-US" altLang="ko-KR" dirty="0" smtClean="0">
              <a:solidFill>
                <a:srgbClr val="9BBB59">
                  <a:lumMod val="75000"/>
                </a:srgbClr>
              </a:solidFill>
              <a:latin typeface="+mn-ea"/>
            </a:endParaRPr>
          </a:p>
          <a:p>
            <a:pPr lvl="0"/>
            <a:endParaRPr lang="en-US" altLang="ko-KR" dirty="0" smtClean="0">
              <a:solidFill>
                <a:srgbClr val="9BBB59">
                  <a:lumMod val="75000"/>
                </a:srgbClr>
              </a:solidFill>
              <a:latin typeface="+mn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056540" y="3361184"/>
            <a:ext cx="2160240" cy="1440160"/>
          </a:xfrm>
          <a:prstGeom prst="rect">
            <a:avLst/>
          </a:prstGeom>
          <a:solidFill>
            <a:schemeClr val="bg1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400" dirty="0" err="1" smtClean="0">
                <a:solidFill>
                  <a:schemeClr val="tx1"/>
                </a:solidFill>
                <a:latin typeface="+mn-ea"/>
              </a:rPr>
              <a:t>ATabView</a:t>
            </a:r>
            <a:r>
              <a:rPr lang="en-US" altLang="ko-KR" sz="1400" dirty="0" smtClean="0">
                <a:solidFill>
                  <a:schemeClr val="tx1"/>
                </a:solidFill>
                <a:latin typeface="+mn-ea"/>
              </a:rPr>
              <a:t> - </a:t>
            </a:r>
            <a:r>
              <a:rPr lang="en-US" altLang="ko-KR" sz="1400" dirty="0" smtClean="0">
                <a:solidFill>
                  <a:srgbClr val="FF0000"/>
                </a:solidFill>
                <a:latin typeface="+mn-ea"/>
              </a:rPr>
              <a:t>owner</a:t>
            </a:r>
            <a:endParaRPr lang="ko-KR" altLang="en-US" sz="14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128548" y="3712598"/>
            <a:ext cx="1008112" cy="86409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400" dirty="0" err="1" smtClean="0">
                <a:solidFill>
                  <a:schemeClr val="tx1"/>
                </a:solidFill>
                <a:latin typeface="+mn-ea"/>
              </a:rPr>
              <a:t>AView</a:t>
            </a:r>
            <a:endParaRPr lang="ko-KR" altLang="en-US" sz="1400" dirty="0">
              <a:solidFill>
                <a:schemeClr val="tx1"/>
              </a:solidFill>
              <a:latin typeface="+mn-ea"/>
            </a:endParaRPr>
          </a:p>
        </p:txBody>
      </p:sp>
      <p:grpSp>
        <p:nvGrpSpPr>
          <p:cNvPr id="2" name="그룹 19"/>
          <p:cNvGrpSpPr/>
          <p:nvPr/>
        </p:nvGrpSpPr>
        <p:grpSpPr>
          <a:xfrm>
            <a:off x="2056540" y="4945360"/>
            <a:ext cx="2160240" cy="1224136"/>
            <a:chOff x="5724128" y="4293096"/>
            <a:chExt cx="2160240" cy="1224136"/>
          </a:xfrm>
          <a:solidFill>
            <a:schemeClr val="bg1"/>
          </a:solidFill>
        </p:grpSpPr>
        <p:sp>
          <p:nvSpPr>
            <p:cNvPr id="11" name="직사각형 10"/>
            <p:cNvSpPr/>
            <p:nvPr/>
          </p:nvSpPr>
          <p:spPr>
            <a:xfrm>
              <a:off x="5724128" y="4293096"/>
              <a:ext cx="2160240" cy="1224136"/>
            </a:xfrm>
            <a:prstGeom prst="rect">
              <a:avLst/>
            </a:prstGeom>
            <a:grpFill/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altLang="ko-KR" sz="1400" dirty="0" err="1" smtClean="0">
                  <a:solidFill>
                    <a:schemeClr val="tx1"/>
                  </a:solidFill>
                  <a:latin typeface="+mn-ea"/>
                </a:rPr>
                <a:t>AView</a:t>
              </a:r>
              <a:r>
                <a:rPr lang="en-US" altLang="ko-KR" sz="1400" dirty="0" smtClean="0">
                  <a:solidFill>
                    <a:schemeClr val="tx1"/>
                  </a:solidFill>
                  <a:latin typeface="+mn-ea"/>
                </a:rPr>
                <a:t> - </a:t>
              </a:r>
              <a:r>
                <a:rPr lang="en-US" altLang="ko-KR" sz="1400" dirty="0" smtClean="0">
                  <a:solidFill>
                    <a:srgbClr val="FF0000"/>
                  </a:solidFill>
                  <a:latin typeface="+mn-ea"/>
                </a:rPr>
                <a:t>owner</a:t>
              </a:r>
              <a:endParaRPr lang="ko-KR" altLang="en-US" sz="1400" dirty="0">
                <a:solidFill>
                  <a:srgbClr val="FF0000"/>
                </a:solidFill>
                <a:latin typeface="+mn-ea"/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5796136" y="4581128"/>
              <a:ext cx="2016224" cy="864096"/>
            </a:xfrm>
            <a:prstGeom prst="rect">
              <a:avLst/>
            </a:prstGeom>
            <a:grpFill/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altLang="ko-KR" sz="1400" dirty="0" err="1" smtClean="0">
                  <a:solidFill>
                    <a:schemeClr val="tx1"/>
                  </a:solidFill>
                  <a:latin typeface="+mn-ea"/>
                </a:rPr>
                <a:t>AView</a:t>
              </a:r>
              <a:r>
                <a:rPr lang="en-US" altLang="ko-KR" sz="1400" dirty="0" smtClean="0">
                  <a:solidFill>
                    <a:schemeClr val="tx1"/>
                  </a:solidFill>
                  <a:latin typeface="+mn-ea"/>
                </a:rPr>
                <a:t> (</a:t>
              </a:r>
              <a:r>
                <a:rPr lang="en-US" altLang="ko-KR" sz="1400" dirty="0" err="1" smtClean="0">
                  <a:solidFill>
                    <a:schemeClr val="tx1"/>
                  </a:solidFill>
                  <a:latin typeface="+mn-ea"/>
                </a:rPr>
                <a:t>loadView</a:t>
              </a:r>
              <a:r>
                <a:rPr lang="en-US" altLang="ko-KR" sz="1400" dirty="0" smtClean="0">
                  <a:solidFill>
                    <a:schemeClr val="tx1"/>
                  </a:solidFill>
                  <a:latin typeface="+mn-ea"/>
                </a:rPr>
                <a:t>)</a:t>
              </a:r>
              <a:endParaRPr lang="ko-KR" altLang="en-US" sz="1400" dirty="0">
                <a:solidFill>
                  <a:schemeClr val="tx1"/>
                </a:solidFill>
                <a:latin typeface="+mn-ea"/>
              </a:endParaRPr>
            </a:p>
          </p:txBody>
        </p:sp>
      </p:grpSp>
      <p:sp>
        <p:nvSpPr>
          <p:cNvPr id="21" name="직사각형 20"/>
          <p:cNvSpPr/>
          <p:nvPr/>
        </p:nvSpPr>
        <p:spPr>
          <a:xfrm>
            <a:off x="4432804" y="2713112"/>
            <a:ext cx="2376264" cy="3096344"/>
          </a:xfrm>
          <a:prstGeom prst="rect">
            <a:avLst/>
          </a:prstGeom>
          <a:solidFill>
            <a:schemeClr val="bg1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400" dirty="0" err="1" smtClean="0">
                <a:solidFill>
                  <a:schemeClr val="tx1"/>
                </a:solidFill>
                <a:latin typeface="+mn-ea"/>
              </a:rPr>
              <a:t>Aview</a:t>
            </a:r>
            <a:r>
              <a:rPr lang="en-US" altLang="ko-KR" sz="1400" dirty="0" smtClean="0">
                <a:solidFill>
                  <a:schemeClr val="tx1"/>
                </a:solidFill>
                <a:latin typeface="+mn-ea"/>
              </a:rPr>
              <a:t> - </a:t>
            </a:r>
            <a:r>
              <a:rPr lang="en-US" altLang="ko-KR" sz="1400" dirty="0" smtClean="0">
                <a:solidFill>
                  <a:srgbClr val="00B0F0"/>
                </a:solidFill>
                <a:latin typeface="+mn-ea"/>
              </a:rPr>
              <a:t>parent</a:t>
            </a:r>
            <a:endParaRPr lang="ko-KR" altLang="en-US" sz="1400" dirty="0">
              <a:solidFill>
                <a:srgbClr val="00B0F0"/>
              </a:solidFill>
              <a:latin typeface="+mn-ea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4576820" y="3217168"/>
            <a:ext cx="1008112" cy="36004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 smtClean="0">
                <a:solidFill>
                  <a:schemeClr val="tx1"/>
                </a:solidFill>
                <a:latin typeface="+mn-ea"/>
              </a:rPr>
              <a:t>AButton</a:t>
            </a:r>
            <a:endParaRPr lang="ko-KR" altLang="en-US" sz="14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5656940" y="3217168"/>
            <a:ext cx="1008112" cy="36004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 smtClean="0">
                <a:solidFill>
                  <a:schemeClr val="tx1"/>
                </a:solidFill>
                <a:latin typeface="+mn-ea"/>
              </a:rPr>
              <a:t>AButton</a:t>
            </a:r>
            <a:endParaRPr lang="ko-KR" altLang="en-US" sz="14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4576820" y="3649216"/>
            <a:ext cx="1008112" cy="36004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 smtClean="0">
                <a:solidFill>
                  <a:schemeClr val="tx1"/>
                </a:solidFill>
                <a:latin typeface="+mn-ea"/>
              </a:rPr>
              <a:t>ALabel</a:t>
            </a:r>
            <a:endParaRPr lang="ko-KR" altLang="en-US" sz="14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656940" y="3649216"/>
            <a:ext cx="1008112" cy="36004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 smtClean="0">
                <a:solidFill>
                  <a:schemeClr val="tx1"/>
                </a:solidFill>
                <a:latin typeface="+mn-ea"/>
              </a:rPr>
              <a:t>ALabel</a:t>
            </a:r>
            <a:endParaRPr lang="ko-KR" altLang="en-US" sz="14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4585204" y="4153272"/>
            <a:ext cx="2079848" cy="151216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400" dirty="0" err="1" smtClean="0">
                <a:solidFill>
                  <a:schemeClr val="tx1"/>
                </a:solidFill>
                <a:latin typeface="+mn-ea"/>
              </a:rPr>
              <a:t>Aview</a:t>
            </a:r>
            <a:r>
              <a:rPr lang="en-US" altLang="ko-KR" sz="1400" dirty="0" smtClean="0">
                <a:solidFill>
                  <a:schemeClr val="tx1"/>
                </a:solidFill>
                <a:latin typeface="+mn-ea"/>
              </a:rPr>
              <a:t> - </a:t>
            </a:r>
            <a:r>
              <a:rPr lang="en-US" altLang="ko-KR" sz="1400" dirty="0" smtClean="0">
                <a:solidFill>
                  <a:srgbClr val="00B0F0"/>
                </a:solidFill>
                <a:latin typeface="+mn-ea"/>
              </a:rPr>
              <a:t>parent</a:t>
            </a:r>
            <a:endParaRPr lang="ko-KR" altLang="en-US" sz="1400" dirty="0">
              <a:solidFill>
                <a:srgbClr val="00B0F0"/>
              </a:solidFill>
              <a:latin typeface="+mn-ea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4720836" y="4945360"/>
            <a:ext cx="1368152" cy="36004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 smtClean="0">
                <a:solidFill>
                  <a:schemeClr val="tx1"/>
                </a:solidFill>
                <a:latin typeface="+mn-ea"/>
              </a:rPr>
              <a:t>ALabel</a:t>
            </a:r>
            <a:endParaRPr lang="ko-KR" altLang="en-US" sz="14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4720836" y="4513312"/>
            <a:ext cx="1368152" cy="36004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 smtClean="0">
                <a:solidFill>
                  <a:schemeClr val="tx1"/>
                </a:solidFill>
                <a:latin typeface="+mn-ea"/>
              </a:rPr>
              <a:t>AButton</a:t>
            </a:r>
            <a:endParaRPr lang="ko-KR" altLang="en-US" sz="14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4432804" y="2065040"/>
            <a:ext cx="1368152" cy="360040"/>
          </a:xfrm>
          <a:prstGeom prst="rect">
            <a:avLst/>
          </a:prstGeom>
          <a:solidFill>
            <a:schemeClr val="bg1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 smtClean="0">
                <a:solidFill>
                  <a:schemeClr val="tx1"/>
                </a:solidFill>
                <a:latin typeface="+mn-ea"/>
              </a:rPr>
              <a:t>ALabel</a:t>
            </a:r>
            <a:endParaRPr lang="ko-KR" altLang="en-US" sz="14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4432804" y="1632992"/>
            <a:ext cx="1368152" cy="360040"/>
          </a:xfrm>
          <a:prstGeom prst="rect">
            <a:avLst/>
          </a:prstGeom>
          <a:solidFill>
            <a:schemeClr val="bg1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 smtClean="0">
                <a:solidFill>
                  <a:schemeClr val="tx1"/>
                </a:solidFill>
                <a:latin typeface="+mn-ea"/>
              </a:rPr>
              <a:t>AButton</a:t>
            </a:r>
            <a:endParaRPr lang="ko-KR" altLang="en-US" sz="14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7673164" y="3433192"/>
            <a:ext cx="729687" cy="369332"/>
          </a:xfrm>
          <a:prstGeom prst="rect">
            <a:avLst/>
          </a:prstGeom>
          <a:solidFill>
            <a:srgbClr val="5C6AB3"/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+mn-ea"/>
                <a:ea typeface="+mn-ea"/>
              </a:rPr>
              <a:t>Child</a:t>
            </a:r>
            <a:endParaRPr lang="ko-KR" altLang="en-US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cxnSp>
        <p:nvCxnSpPr>
          <p:cNvPr id="33" name="꺾인 연결선 32"/>
          <p:cNvCxnSpPr>
            <a:stCxn id="25" idx="3"/>
            <a:endCxn id="31" idx="1"/>
          </p:cNvCxnSpPr>
          <p:nvPr/>
        </p:nvCxnSpPr>
        <p:spPr>
          <a:xfrm>
            <a:off x="6665052" y="3397188"/>
            <a:ext cx="1008112" cy="220670"/>
          </a:xfrm>
          <a:prstGeom prst="bentConnector3">
            <a:avLst>
              <a:gd name="adj1" fmla="val 50000"/>
            </a:avLst>
          </a:prstGeom>
          <a:ln w="19050">
            <a:solidFill>
              <a:srgbClr val="E46C0A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꺾인 연결선 37"/>
          <p:cNvCxnSpPr>
            <a:stCxn id="27" idx="3"/>
            <a:endCxn id="31" idx="1"/>
          </p:cNvCxnSpPr>
          <p:nvPr/>
        </p:nvCxnSpPr>
        <p:spPr>
          <a:xfrm flipV="1">
            <a:off x="6665052" y="3617858"/>
            <a:ext cx="1008112" cy="211378"/>
          </a:xfrm>
          <a:prstGeom prst="bentConnector3">
            <a:avLst>
              <a:gd name="adj1" fmla="val 50000"/>
            </a:avLst>
          </a:prstGeom>
          <a:ln w="19050">
            <a:solidFill>
              <a:srgbClr val="E46C0A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꺾인 연결선 42"/>
          <p:cNvCxnSpPr>
            <a:stCxn id="28" idx="3"/>
            <a:endCxn id="31" idx="2"/>
          </p:cNvCxnSpPr>
          <p:nvPr/>
        </p:nvCxnSpPr>
        <p:spPr>
          <a:xfrm flipV="1">
            <a:off x="6665052" y="3802524"/>
            <a:ext cx="1372956" cy="1106832"/>
          </a:xfrm>
          <a:prstGeom prst="bentConnector2">
            <a:avLst/>
          </a:prstGeom>
          <a:ln w="19050">
            <a:solidFill>
              <a:srgbClr val="E46C0A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2056540" y="1632992"/>
            <a:ext cx="2160240" cy="1440160"/>
          </a:xfrm>
          <a:prstGeom prst="rect">
            <a:avLst/>
          </a:prstGeom>
          <a:solidFill>
            <a:schemeClr val="bg1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400" dirty="0" err="1" smtClean="0">
                <a:solidFill>
                  <a:schemeClr val="tx1"/>
                </a:solidFill>
                <a:latin typeface="+mn-ea"/>
              </a:rPr>
              <a:t>AListView</a:t>
            </a:r>
            <a:r>
              <a:rPr lang="en-US" altLang="ko-KR" sz="1400" dirty="0" smtClean="0">
                <a:solidFill>
                  <a:schemeClr val="tx1"/>
                </a:solidFill>
                <a:latin typeface="+mn-ea"/>
              </a:rPr>
              <a:t> - </a:t>
            </a:r>
            <a:r>
              <a:rPr lang="en-US" altLang="ko-KR" sz="1400" dirty="0" smtClean="0">
                <a:solidFill>
                  <a:srgbClr val="FF0000"/>
                </a:solidFill>
                <a:latin typeface="+mn-ea"/>
              </a:rPr>
              <a:t>owner</a:t>
            </a:r>
            <a:endParaRPr lang="ko-KR" altLang="en-US" sz="1400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128548" y="2641104"/>
            <a:ext cx="2016224" cy="36004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400" dirty="0" err="1" smtClean="0">
                <a:solidFill>
                  <a:schemeClr val="tx1"/>
                </a:solidFill>
                <a:latin typeface="+mn-ea"/>
              </a:rPr>
              <a:t>AView</a:t>
            </a:r>
            <a:endParaRPr lang="ko-KR" altLang="en-US" sz="14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128548" y="2065040"/>
            <a:ext cx="2016224" cy="36004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400" dirty="0" err="1" smtClean="0">
                <a:solidFill>
                  <a:schemeClr val="tx1"/>
                </a:solidFill>
                <a:latin typeface="+mn-ea"/>
              </a:rPr>
              <a:t>AView</a:t>
            </a:r>
            <a:endParaRPr lang="ko-KR" altLang="en-US" sz="14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2051720" y="1993032"/>
            <a:ext cx="2160240" cy="504056"/>
          </a:xfrm>
          <a:prstGeom prst="rect">
            <a:avLst/>
          </a:prstGeom>
          <a:noFill/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2051720" y="2569096"/>
            <a:ext cx="2160240" cy="504056"/>
          </a:xfrm>
          <a:prstGeom prst="rect">
            <a:avLst/>
          </a:prstGeom>
          <a:noFill/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2051720" y="3643590"/>
            <a:ext cx="1152128" cy="1013738"/>
          </a:xfrm>
          <a:prstGeom prst="rect">
            <a:avLst/>
          </a:prstGeom>
          <a:noFill/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2992644" y="3856614"/>
            <a:ext cx="1008112" cy="86409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400" dirty="0" err="1" smtClean="0">
                <a:solidFill>
                  <a:schemeClr val="tx1"/>
                </a:solidFill>
                <a:latin typeface="+mn-ea"/>
              </a:rPr>
              <a:t>AView</a:t>
            </a:r>
            <a:endParaRPr lang="ko-KR" altLang="en-US" sz="14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2915816" y="3787606"/>
            <a:ext cx="1152128" cy="1013738"/>
          </a:xfrm>
          <a:prstGeom prst="rect">
            <a:avLst/>
          </a:prstGeom>
          <a:noFill/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395536" y="2281064"/>
            <a:ext cx="646011" cy="369332"/>
          </a:xfrm>
          <a:prstGeom prst="rect">
            <a:avLst/>
          </a:prstGeom>
          <a:solidFill>
            <a:srgbClr val="5C6AB3"/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+mn-ea"/>
                <a:ea typeface="+mn-ea"/>
              </a:rPr>
              <a:t>item</a:t>
            </a:r>
            <a:endParaRPr lang="ko-KR" altLang="en-US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cxnSp>
        <p:nvCxnSpPr>
          <p:cNvPr id="52" name="꺾인 연결선 51"/>
          <p:cNvCxnSpPr>
            <a:stCxn id="45" idx="1"/>
            <a:endCxn id="50" idx="3"/>
          </p:cNvCxnSpPr>
          <p:nvPr/>
        </p:nvCxnSpPr>
        <p:spPr>
          <a:xfrm rot="10800000" flipV="1">
            <a:off x="1041548" y="2245060"/>
            <a:ext cx="1010173" cy="220670"/>
          </a:xfrm>
          <a:prstGeom prst="bentConnector3">
            <a:avLst>
              <a:gd name="adj1" fmla="val 50000"/>
            </a:avLst>
          </a:prstGeom>
          <a:ln w="19050">
            <a:solidFill>
              <a:srgbClr val="E46C0A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꺾인 연결선 54"/>
          <p:cNvCxnSpPr>
            <a:stCxn id="46" idx="1"/>
            <a:endCxn id="50" idx="2"/>
          </p:cNvCxnSpPr>
          <p:nvPr/>
        </p:nvCxnSpPr>
        <p:spPr>
          <a:xfrm rot="10800000">
            <a:off x="718542" y="2650396"/>
            <a:ext cx="1333178" cy="170728"/>
          </a:xfrm>
          <a:prstGeom prst="bentConnector2">
            <a:avLst/>
          </a:prstGeom>
          <a:ln w="19050">
            <a:solidFill>
              <a:srgbClr val="E46C0A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467544" y="3505200"/>
            <a:ext cx="1000595" cy="646331"/>
          </a:xfrm>
          <a:prstGeom prst="rect">
            <a:avLst/>
          </a:prstGeom>
          <a:solidFill>
            <a:srgbClr val="5C6AB3"/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+mn-ea"/>
                <a:ea typeface="+mn-ea"/>
              </a:rPr>
              <a:t>Tab</a:t>
            </a:r>
          </a:p>
          <a:p>
            <a:r>
              <a:rPr lang="en-US" altLang="ko-KR" dirty="0" smtClean="0">
                <a:solidFill>
                  <a:schemeClr val="bg1"/>
                </a:solidFill>
                <a:latin typeface="+mn-ea"/>
                <a:ea typeface="+mn-ea"/>
              </a:rPr>
              <a:t>content</a:t>
            </a:r>
            <a:endParaRPr lang="ko-KR" altLang="en-US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cxnSp>
        <p:nvCxnSpPr>
          <p:cNvPr id="59" name="꺾인 연결선 58"/>
          <p:cNvCxnSpPr>
            <a:stCxn id="47" idx="1"/>
            <a:endCxn id="57" idx="2"/>
          </p:cNvCxnSpPr>
          <p:nvPr/>
        </p:nvCxnSpPr>
        <p:spPr>
          <a:xfrm rot="10800000" flipV="1">
            <a:off x="967842" y="4150459"/>
            <a:ext cx="1083878" cy="1072"/>
          </a:xfrm>
          <a:prstGeom prst="bentConnector4">
            <a:avLst>
              <a:gd name="adj1" fmla="val 26921"/>
              <a:gd name="adj2" fmla="val 68607183"/>
            </a:avLst>
          </a:prstGeom>
          <a:ln w="19050">
            <a:solidFill>
              <a:srgbClr val="E46C0A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모서리가 둥근 직사각형 40"/>
          <p:cNvSpPr/>
          <p:nvPr/>
        </p:nvSpPr>
        <p:spPr>
          <a:xfrm>
            <a:off x="3059832" y="332656"/>
            <a:ext cx="3168352" cy="432048"/>
          </a:xfrm>
          <a:prstGeom prst="roundRect">
            <a:avLst>
              <a:gd name="adj" fmla="val 50000"/>
            </a:avLst>
          </a:prstGeom>
          <a:solidFill>
            <a:srgbClr val="5C6A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lang="ko-KR" altLang="en-US" sz="14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44" name="TextBox 43"/>
          <p:cNvSpPr txBox="1">
            <a:spLocks noChangeArrowheads="1"/>
          </p:cNvSpPr>
          <p:nvPr/>
        </p:nvSpPr>
        <p:spPr bwMode="auto">
          <a:xfrm>
            <a:off x="5500694" y="476672"/>
            <a:ext cx="339178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+mj-ea"/>
                <a:cs typeface="Arial" pitchFamily="34" charset="0"/>
              </a:rPr>
              <a:t>2. Component  System </a:t>
            </a:r>
            <a:r>
              <a:rPr kumimoji="0" lang="ko-KR" altLang="en-US" sz="1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+mj-ea"/>
                <a:cs typeface="Arial" pitchFamily="34" charset="0"/>
              </a:rPr>
              <a:t>구성도</a:t>
            </a:r>
          </a:p>
        </p:txBody>
      </p:sp>
      <p:sp>
        <p:nvSpPr>
          <p:cNvPr id="58" name="TextBox 43"/>
          <p:cNvSpPr txBox="1">
            <a:spLocks noChangeArrowheads="1"/>
          </p:cNvSpPr>
          <p:nvPr/>
        </p:nvSpPr>
        <p:spPr bwMode="auto">
          <a:xfrm>
            <a:off x="0" y="320291"/>
            <a:ext cx="350043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4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Ⅲ</a:t>
            </a:r>
            <a:r>
              <a:rPr kumimoji="0" lang="en-US" altLang="ko-KR" sz="2400" b="1" dirty="0" smtClean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. </a:t>
            </a:r>
            <a:r>
              <a:rPr kumimoji="0" lang="ko-KR" altLang="en-US" sz="2400" b="1" dirty="0" smtClean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시스템</a:t>
            </a:r>
            <a:r>
              <a:rPr kumimoji="0" lang="en-US" altLang="ko-KR" sz="2400" b="1" dirty="0" smtClean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 </a:t>
            </a:r>
            <a:r>
              <a:rPr kumimoji="0" lang="ko-KR" altLang="en-US" sz="2400" b="1" dirty="0" smtClean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구성도</a:t>
            </a:r>
            <a:endParaRPr kumimoji="0" lang="ko-KR" altLang="en-US" sz="2400" b="1" dirty="0">
              <a:solidFill>
                <a:schemeClr val="bg1"/>
              </a:solidFill>
              <a:latin typeface="Arial" pitchFamily="34" charset="0"/>
              <a:ea typeface="+mj-ea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그룹 42"/>
          <p:cNvGrpSpPr/>
          <p:nvPr/>
        </p:nvGrpSpPr>
        <p:grpSpPr>
          <a:xfrm>
            <a:off x="352396" y="1162647"/>
            <a:ext cx="8585398" cy="5074785"/>
            <a:chOff x="558602" y="1331362"/>
            <a:chExt cx="8299970" cy="4906070"/>
          </a:xfrm>
        </p:grpSpPr>
        <p:sp>
          <p:nvSpPr>
            <p:cNvPr id="39" name="모서리가 둥근 직사각형 38"/>
            <p:cNvSpPr/>
            <p:nvPr/>
          </p:nvSpPr>
          <p:spPr>
            <a:xfrm rot="60000">
              <a:off x="577652" y="1331362"/>
              <a:ext cx="8280920" cy="4906070"/>
            </a:xfrm>
            <a:prstGeom prst="roundRect">
              <a:avLst>
                <a:gd name="adj" fmla="val 0"/>
              </a:avLst>
            </a:prstGeom>
            <a:solidFill>
              <a:srgbClr val="5C6AB3"/>
            </a:solidFill>
            <a:ln w="19050">
              <a:solidFill>
                <a:srgbClr val="5C6AB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endParaRPr lang="ko-KR" altLang="en-US" sz="1000" dirty="0">
                <a:solidFill>
                  <a:srgbClr val="474747"/>
                </a:solidFill>
                <a:latin typeface="+mn-ea"/>
              </a:endParaRPr>
            </a:p>
          </p:txBody>
        </p:sp>
        <p:sp>
          <p:nvSpPr>
            <p:cNvPr id="42" name="모서리가 둥근 직사각형 41"/>
            <p:cNvSpPr/>
            <p:nvPr/>
          </p:nvSpPr>
          <p:spPr>
            <a:xfrm>
              <a:off x="558602" y="1331362"/>
              <a:ext cx="8280920" cy="4906070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3175">
              <a:solidFill>
                <a:srgbClr val="5C6AB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endParaRPr lang="ko-KR" altLang="en-US" sz="1000" dirty="0">
                <a:solidFill>
                  <a:srgbClr val="474747"/>
                </a:solidFill>
                <a:latin typeface="+mn-ea"/>
              </a:endParaRPr>
            </a:p>
          </p:txBody>
        </p:sp>
      </p:grpSp>
      <p:sp>
        <p:nvSpPr>
          <p:cNvPr id="4" name="직사각형 3"/>
          <p:cNvSpPr/>
          <p:nvPr/>
        </p:nvSpPr>
        <p:spPr>
          <a:xfrm>
            <a:off x="1193303" y="1619250"/>
            <a:ext cx="2592288" cy="463630"/>
          </a:xfrm>
          <a:prstGeom prst="rect">
            <a:avLst/>
          </a:prstGeom>
          <a:solidFill>
            <a:srgbClr val="5C6AB3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>
                <a:solidFill>
                  <a:schemeClr val="bg1"/>
                </a:solidFill>
                <a:latin typeface="+mn-ea"/>
              </a:rPr>
              <a:t>AQuery</a:t>
            </a:r>
            <a:endParaRPr lang="ko-KR" altLang="en-US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164721" y="1233472"/>
            <a:ext cx="23166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err="1" smtClean="0">
                <a:latin typeface="+mn-ea"/>
                <a:ea typeface="+mn-ea"/>
              </a:rPr>
              <a:t>AQuery</a:t>
            </a:r>
            <a:r>
              <a:rPr lang="ko-KR" altLang="en-US" sz="1000" dirty="0" smtClean="0">
                <a:latin typeface="+mn-ea"/>
                <a:ea typeface="+mn-ea"/>
              </a:rPr>
              <a:t>는 </a:t>
            </a:r>
            <a:r>
              <a:rPr lang="en-US" altLang="ko-KR" sz="1000" dirty="0" smtClean="0">
                <a:latin typeface="+mn-ea"/>
                <a:ea typeface="+mn-ea"/>
              </a:rPr>
              <a:t>TR </a:t>
            </a:r>
            <a:r>
              <a:rPr lang="ko-KR" altLang="en-US" sz="1000" dirty="0" smtClean="0">
                <a:latin typeface="+mn-ea"/>
                <a:ea typeface="+mn-ea"/>
              </a:rPr>
              <a:t>형식 정보와 </a:t>
            </a:r>
            <a:endParaRPr lang="en-US" altLang="ko-KR" sz="1000" dirty="0" smtClean="0">
              <a:latin typeface="+mn-ea"/>
              <a:ea typeface="+mn-ea"/>
            </a:endParaRPr>
          </a:p>
          <a:p>
            <a:r>
              <a:rPr lang="ko-KR" altLang="en-US" sz="1000" dirty="0" smtClean="0">
                <a:latin typeface="+mn-ea"/>
                <a:ea typeface="+mn-ea"/>
              </a:rPr>
              <a:t>연결된 컴포넌트 정보를 가지고 있음</a:t>
            </a:r>
            <a:r>
              <a:rPr lang="en-US" altLang="ko-KR" sz="1000" dirty="0" smtClean="0">
                <a:latin typeface="+mn-ea"/>
                <a:ea typeface="+mn-ea"/>
              </a:rPr>
              <a:t>.</a:t>
            </a:r>
            <a:endParaRPr lang="ko-KR" altLang="en-US" sz="1000" dirty="0">
              <a:latin typeface="+mn-ea"/>
              <a:ea typeface="+mn-ea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4974624" y="1619250"/>
            <a:ext cx="2592288" cy="463630"/>
          </a:xfrm>
          <a:prstGeom prst="rect">
            <a:avLst/>
          </a:prstGeom>
          <a:solidFill>
            <a:srgbClr val="5C6AB3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>
                <a:solidFill>
                  <a:schemeClr val="bg1"/>
                </a:solidFill>
                <a:latin typeface="+mn-ea"/>
              </a:rPr>
              <a:t>QueryMap</a:t>
            </a:r>
            <a:endParaRPr lang="ko-KR" altLang="en-US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1192704" y="2442920"/>
            <a:ext cx="973608" cy="360040"/>
          </a:xfrm>
          <a:prstGeom prst="rect">
            <a:avLst/>
          </a:prstGeom>
          <a:solidFill>
            <a:srgbClr val="0070C0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err="1" smtClean="0">
                <a:solidFill>
                  <a:schemeClr val="bg1"/>
                </a:solidFill>
                <a:latin typeface="+mn-ea"/>
              </a:rPr>
              <a:t>AComponent</a:t>
            </a:r>
            <a:endParaRPr lang="ko-KR" altLang="en-US" sz="1000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45" name="꺾인 연결선 44"/>
          <p:cNvCxnSpPr>
            <a:stCxn id="41" idx="0"/>
            <a:endCxn id="4" idx="2"/>
          </p:cNvCxnSpPr>
          <p:nvPr/>
        </p:nvCxnSpPr>
        <p:spPr>
          <a:xfrm rot="5400000" flipH="1" flipV="1">
            <a:off x="1904457" y="1857931"/>
            <a:ext cx="360040" cy="809939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/>
          <p:cNvCxnSpPr>
            <a:stCxn id="41" idx="3"/>
            <a:endCxn id="88" idx="1"/>
          </p:cNvCxnSpPr>
          <p:nvPr/>
        </p:nvCxnSpPr>
        <p:spPr>
          <a:xfrm>
            <a:off x="2166312" y="2622940"/>
            <a:ext cx="1065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직사각형 52"/>
          <p:cNvSpPr/>
          <p:nvPr/>
        </p:nvSpPr>
        <p:spPr>
          <a:xfrm>
            <a:off x="4994876" y="2442920"/>
            <a:ext cx="915852" cy="360040"/>
          </a:xfrm>
          <a:prstGeom prst="rect">
            <a:avLst/>
          </a:prstGeom>
          <a:solidFill>
            <a:srgbClr val="0070C0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smtClean="0">
                <a:solidFill>
                  <a:schemeClr val="bg1"/>
                </a:solidFill>
                <a:latin typeface="+mn-ea"/>
              </a:rPr>
              <a:t>Aquery </a:t>
            </a:r>
            <a:endParaRPr lang="ko-KR" altLang="en-US" sz="10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6054744" y="2442920"/>
            <a:ext cx="915852" cy="360040"/>
          </a:xfrm>
          <a:prstGeom prst="rect">
            <a:avLst/>
          </a:prstGeom>
          <a:solidFill>
            <a:srgbClr val="0070C0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smtClean="0">
                <a:solidFill>
                  <a:schemeClr val="bg1"/>
                </a:solidFill>
                <a:latin typeface="+mn-ea"/>
              </a:rPr>
              <a:t>Aquery </a:t>
            </a:r>
            <a:endParaRPr lang="ko-KR" altLang="en-US" sz="1000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56" name="꺾인 연결선 55"/>
          <p:cNvCxnSpPr>
            <a:stCxn id="53" idx="0"/>
            <a:endCxn id="40" idx="2"/>
          </p:cNvCxnSpPr>
          <p:nvPr/>
        </p:nvCxnSpPr>
        <p:spPr>
          <a:xfrm rot="5400000" flipH="1" flipV="1">
            <a:off x="5681765" y="1853917"/>
            <a:ext cx="360040" cy="817966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/>
          <p:cNvCxnSpPr>
            <a:stCxn id="53" idx="3"/>
            <a:endCxn id="54" idx="1"/>
          </p:cNvCxnSpPr>
          <p:nvPr/>
        </p:nvCxnSpPr>
        <p:spPr>
          <a:xfrm>
            <a:off x="5910728" y="2622940"/>
            <a:ext cx="1440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938716" y="1320628"/>
            <a:ext cx="261321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err="1" smtClean="0">
                <a:latin typeface="+mn-ea"/>
                <a:ea typeface="+mn-ea"/>
              </a:rPr>
              <a:t>queryMap</a:t>
            </a:r>
            <a:r>
              <a:rPr lang="en-US" altLang="ko-KR" sz="1000" dirty="0" smtClean="0">
                <a:latin typeface="+mn-ea"/>
                <a:ea typeface="+mn-ea"/>
              </a:rPr>
              <a:t> </a:t>
            </a:r>
            <a:r>
              <a:rPr lang="ko-KR" altLang="en-US" sz="1000" dirty="0" smtClean="0">
                <a:latin typeface="+mn-ea"/>
                <a:ea typeface="+mn-ea"/>
              </a:rPr>
              <a:t>은 </a:t>
            </a:r>
            <a:r>
              <a:rPr lang="en-US" altLang="ko-KR" sz="1000" dirty="0" err="1" smtClean="0">
                <a:latin typeface="+mn-ea"/>
                <a:ea typeface="+mn-ea"/>
              </a:rPr>
              <a:t>AQuery</a:t>
            </a:r>
            <a:r>
              <a:rPr lang="en-US" altLang="ko-KR" sz="1000" dirty="0" smtClean="0">
                <a:latin typeface="+mn-ea"/>
                <a:ea typeface="+mn-ea"/>
              </a:rPr>
              <a:t> </a:t>
            </a:r>
            <a:r>
              <a:rPr lang="ko-KR" altLang="en-US" sz="1000" dirty="0" smtClean="0">
                <a:latin typeface="+mn-ea"/>
                <a:ea typeface="+mn-ea"/>
              </a:rPr>
              <a:t>의 </a:t>
            </a:r>
            <a:r>
              <a:rPr lang="en-US" altLang="ko-KR" sz="1000" dirty="0" smtClean="0">
                <a:latin typeface="+mn-ea"/>
                <a:ea typeface="+mn-ea"/>
              </a:rPr>
              <a:t>static </a:t>
            </a:r>
            <a:r>
              <a:rPr lang="ko-KR" altLang="en-US" sz="1000" dirty="0" smtClean="0">
                <a:latin typeface="+mn-ea"/>
                <a:ea typeface="+mn-ea"/>
              </a:rPr>
              <a:t>변수이다</a:t>
            </a:r>
            <a:r>
              <a:rPr lang="en-US" altLang="ko-KR" sz="1000" dirty="0" smtClean="0">
                <a:latin typeface="+mn-ea"/>
                <a:ea typeface="+mn-ea"/>
              </a:rPr>
              <a:t>.</a:t>
            </a:r>
            <a:endParaRPr lang="ko-KR" altLang="en-US" sz="1000" dirty="0">
              <a:latin typeface="+mn-ea"/>
              <a:ea typeface="+mn-ea"/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1156311" y="4459341"/>
            <a:ext cx="1213621" cy="576064"/>
          </a:xfrm>
          <a:prstGeom prst="rect">
            <a:avLst/>
          </a:prstGeom>
          <a:solidFill>
            <a:srgbClr val="0070C0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err="1" smtClean="0">
                <a:solidFill>
                  <a:schemeClr val="bg1"/>
                </a:solidFill>
                <a:latin typeface="+mn-ea"/>
              </a:rPr>
              <a:t>ABuffer</a:t>
            </a:r>
            <a:endParaRPr lang="ko-KR" altLang="en-US" sz="16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3666077" y="4459341"/>
            <a:ext cx="1656184" cy="576064"/>
          </a:xfrm>
          <a:prstGeom prst="rect">
            <a:avLst/>
          </a:prstGeom>
          <a:solidFill>
            <a:srgbClr val="0070C0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err="1" smtClean="0">
                <a:solidFill>
                  <a:schemeClr val="bg1"/>
                </a:solidFill>
                <a:latin typeface="+mn-ea"/>
              </a:rPr>
              <a:t>AQueryData</a:t>
            </a:r>
            <a:endParaRPr lang="ko-KR" altLang="en-US" sz="1600" dirty="0">
              <a:solidFill>
                <a:schemeClr val="bg1"/>
              </a:solidFill>
              <a:latin typeface="+mn-ea"/>
            </a:endParaRPr>
          </a:p>
        </p:txBody>
      </p:sp>
      <p:grpSp>
        <p:nvGrpSpPr>
          <p:cNvPr id="2" name="그룹 37"/>
          <p:cNvGrpSpPr/>
          <p:nvPr/>
        </p:nvGrpSpPr>
        <p:grpSpPr>
          <a:xfrm>
            <a:off x="928662" y="2926714"/>
            <a:ext cx="7371071" cy="3168352"/>
            <a:chOff x="755576" y="1988840"/>
            <a:chExt cx="7776864" cy="3888432"/>
          </a:xfrm>
        </p:grpSpPr>
        <p:sp>
          <p:nvSpPr>
            <p:cNvPr id="65" name="직사각형 64"/>
            <p:cNvSpPr/>
            <p:nvPr/>
          </p:nvSpPr>
          <p:spPr>
            <a:xfrm>
              <a:off x="755576" y="2420888"/>
              <a:ext cx="7776864" cy="3456384"/>
            </a:xfrm>
            <a:prstGeom prst="rect">
              <a:avLst/>
            </a:prstGeom>
            <a:noFill/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66" name="직사각형 65"/>
            <p:cNvSpPr/>
            <p:nvPr/>
          </p:nvSpPr>
          <p:spPr>
            <a:xfrm>
              <a:off x="755576" y="1988840"/>
              <a:ext cx="7776864" cy="618614"/>
            </a:xfrm>
            <a:prstGeom prst="rect">
              <a:avLst/>
            </a:prstGeom>
            <a:solidFill>
              <a:srgbClr val="5C6AB3"/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err="1" smtClean="0">
                  <a:solidFill>
                    <a:schemeClr val="bg1"/>
                  </a:solidFill>
                  <a:latin typeface="+mn-ea"/>
                </a:rPr>
                <a:t>QueryManager</a:t>
              </a:r>
              <a:endParaRPr lang="ko-KR" altLang="en-US" dirty="0">
                <a:solidFill>
                  <a:schemeClr val="bg1"/>
                </a:solidFill>
                <a:latin typeface="+mn-ea"/>
              </a:endParaRPr>
            </a:p>
          </p:txBody>
        </p:sp>
      </p:grpSp>
      <p:cxnSp>
        <p:nvCxnSpPr>
          <p:cNvPr id="67" name="직선 화살표 연결선 66"/>
          <p:cNvCxnSpPr/>
          <p:nvPr/>
        </p:nvCxnSpPr>
        <p:spPr>
          <a:xfrm>
            <a:off x="2441941" y="4603357"/>
            <a:ext cx="115212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/>
          <p:cNvCxnSpPr/>
          <p:nvPr/>
        </p:nvCxnSpPr>
        <p:spPr>
          <a:xfrm flipH="1">
            <a:off x="2441941" y="4891389"/>
            <a:ext cx="115212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1213557" y="5107413"/>
            <a:ext cx="10086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err="1" smtClean="0">
                <a:latin typeface="+mn-ea"/>
                <a:ea typeface="+mn-ea"/>
              </a:rPr>
              <a:t>네트웍</a:t>
            </a:r>
            <a:r>
              <a:rPr lang="ko-KR" altLang="en-US" sz="1200" b="1" dirty="0" smtClean="0">
                <a:latin typeface="+mn-ea"/>
                <a:ea typeface="+mn-ea"/>
              </a:rPr>
              <a:t> 버퍼</a:t>
            </a:r>
            <a:endParaRPr lang="en-US" altLang="ko-KR" sz="1200" b="1" dirty="0" smtClean="0">
              <a:latin typeface="+mn-ea"/>
              <a:ea typeface="+mn-ea"/>
            </a:endParaRPr>
          </a:p>
          <a:p>
            <a:r>
              <a:rPr lang="en-US" altLang="ko-KR" sz="1200" dirty="0" smtClean="0">
                <a:latin typeface="+mn-ea"/>
                <a:ea typeface="+mn-ea"/>
              </a:rPr>
              <a:t>Byte Array</a:t>
            </a:r>
            <a:endParaRPr lang="ko-KR" altLang="en-US" sz="1200" dirty="0">
              <a:latin typeface="+mn-ea"/>
              <a:ea typeface="+mn-ea"/>
            </a:endParaRPr>
          </a:p>
        </p:txBody>
      </p:sp>
      <p:sp>
        <p:nvSpPr>
          <p:cNvPr id="70" name="직사각형 69"/>
          <p:cNvSpPr/>
          <p:nvPr/>
        </p:nvSpPr>
        <p:spPr>
          <a:xfrm>
            <a:off x="6644693" y="4459341"/>
            <a:ext cx="1538261" cy="576064"/>
          </a:xfrm>
          <a:prstGeom prst="rect">
            <a:avLst/>
          </a:prstGeom>
          <a:solidFill>
            <a:srgbClr val="0070C0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err="1" smtClean="0">
                <a:solidFill>
                  <a:schemeClr val="bg1"/>
                </a:solidFill>
                <a:latin typeface="+mn-ea"/>
              </a:rPr>
              <a:t>AComponent</a:t>
            </a:r>
            <a:endParaRPr lang="ko-KR" altLang="en-US" sz="1600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71" name="직선 화살표 연결선 70"/>
          <p:cNvCxnSpPr/>
          <p:nvPr/>
        </p:nvCxnSpPr>
        <p:spPr>
          <a:xfrm>
            <a:off x="5394269" y="4603357"/>
            <a:ext cx="115212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/>
          <p:cNvCxnSpPr/>
          <p:nvPr/>
        </p:nvCxnSpPr>
        <p:spPr>
          <a:xfrm flipH="1">
            <a:off x="5394269" y="4891389"/>
            <a:ext cx="115212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>
            <a:off x="5394269" y="4110334"/>
            <a:ext cx="108074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err="1" smtClean="0">
                <a:latin typeface="+mn-ea"/>
                <a:ea typeface="+mn-ea"/>
              </a:rPr>
              <a:t>setQueryData</a:t>
            </a:r>
            <a:r>
              <a:rPr lang="en-US" altLang="ko-KR" sz="1000" dirty="0" smtClean="0">
                <a:latin typeface="+mn-ea"/>
                <a:ea typeface="+mn-ea"/>
              </a:rPr>
              <a:t>();</a:t>
            </a:r>
            <a:endParaRPr lang="ko-KR" altLang="en-US" sz="1000" dirty="0">
              <a:latin typeface="+mn-ea"/>
              <a:ea typeface="+mn-ea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5394269" y="5107413"/>
            <a:ext cx="110158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err="1" smtClean="0">
                <a:latin typeface="+mn-ea"/>
                <a:ea typeface="+mn-ea"/>
              </a:rPr>
              <a:t>getQueryData</a:t>
            </a:r>
            <a:r>
              <a:rPr lang="en-US" altLang="ko-KR" sz="1000" dirty="0" smtClean="0">
                <a:latin typeface="+mn-ea"/>
                <a:ea typeface="+mn-ea"/>
              </a:rPr>
              <a:t>();</a:t>
            </a:r>
            <a:endParaRPr lang="ko-KR" altLang="en-US" sz="1000" dirty="0">
              <a:latin typeface="+mn-ea"/>
              <a:ea typeface="+mn-ea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2441941" y="4182342"/>
            <a:ext cx="103746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err="1" smtClean="0">
                <a:latin typeface="+mn-ea"/>
                <a:ea typeface="+mn-ea"/>
              </a:rPr>
              <a:t>outBlockData</a:t>
            </a:r>
            <a:r>
              <a:rPr lang="en-US" altLang="ko-KR" sz="1000" dirty="0" smtClean="0">
                <a:latin typeface="+mn-ea"/>
                <a:ea typeface="+mn-ea"/>
              </a:rPr>
              <a:t>()</a:t>
            </a:r>
            <a:endParaRPr lang="ko-KR" altLang="en-US" sz="1000" dirty="0">
              <a:latin typeface="+mn-ea"/>
              <a:ea typeface="+mn-ea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2441941" y="5035405"/>
            <a:ext cx="101983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err="1" smtClean="0">
                <a:latin typeface="+mn-ea"/>
                <a:ea typeface="+mn-ea"/>
              </a:rPr>
              <a:t>inBlockBuffer</a:t>
            </a:r>
            <a:r>
              <a:rPr lang="en-US" altLang="ko-KR" sz="1000" dirty="0" smtClean="0">
                <a:latin typeface="+mn-ea"/>
                <a:ea typeface="+mn-ea"/>
              </a:rPr>
              <a:t>()</a:t>
            </a:r>
            <a:endParaRPr lang="ko-KR" altLang="en-US" sz="1000" dirty="0">
              <a:latin typeface="+mn-ea"/>
              <a:ea typeface="+mn-ea"/>
            </a:endParaRPr>
          </a:p>
        </p:txBody>
      </p:sp>
      <p:sp>
        <p:nvSpPr>
          <p:cNvPr id="78" name="직사각형 77"/>
          <p:cNvSpPr/>
          <p:nvPr/>
        </p:nvSpPr>
        <p:spPr>
          <a:xfrm>
            <a:off x="3650008" y="3605851"/>
            <a:ext cx="1672253" cy="8002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100" dirty="0" smtClean="0">
                <a:solidFill>
                  <a:srgbClr val="0070C0"/>
                </a:solidFill>
                <a:latin typeface="+mn-ea"/>
                <a:ea typeface="+mn-ea"/>
              </a:rPr>
              <a:t>수신 버퍼의 내용이 </a:t>
            </a:r>
            <a:endParaRPr lang="en-US" altLang="ko-KR" sz="1100" dirty="0" smtClean="0">
              <a:solidFill>
                <a:srgbClr val="0070C0"/>
              </a:solidFill>
              <a:latin typeface="+mn-ea"/>
              <a:ea typeface="+mn-ea"/>
            </a:endParaRPr>
          </a:p>
          <a:p>
            <a:r>
              <a:rPr lang="en-US" altLang="ko-KR" sz="1100" dirty="0" err="1" smtClean="0">
                <a:solidFill>
                  <a:srgbClr val="0070C0"/>
                </a:solidFill>
                <a:latin typeface="+mn-ea"/>
                <a:ea typeface="+mn-ea"/>
              </a:rPr>
              <a:t>AQueryData</a:t>
            </a:r>
            <a:r>
              <a:rPr lang="en-US" altLang="ko-KR" sz="1100" dirty="0" smtClean="0">
                <a:solidFill>
                  <a:srgbClr val="0070C0"/>
                </a:solidFill>
                <a:latin typeface="+mn-ea"/>
                <a:ea typeface="+mn-ea"/>
              </a:rPr>
              <a:t> </a:t>
            </a:r>
            <a:r>
              <a:rPr lang="ko-KR" altLang="en-US" sz="1100" dirty="0" smtClean="0">
                <a:solidFill>
                  <a:srgbClr val="0070C0"/>
                </a:solidFill>
                <a:latin typeface="+mn-ea"/>
                <a:ea typeface="+mn-ea"/>
              </a:rPr>
              <a:t>에 채워진 </a:t>
            </a:r>
            <a:endParaRPr lang="en-US" altLang="ko-KR" sz="1100" dirty="0" smtClean="0">
              <a:solidFill>
                <a:srgbClr val="0070C0"/>
              </a:solidFill>
              <a:latin typeface="+mn-ea"/>
              <a:ea typeface="+mn-ea"/>
            </a:endParaRPr>
          </a:p>
          <a:p>
            <a:r>
              <a:rPr lang="ko-KR" altLang="en-US" sz="1100" dirty="0" smtClean="0">
                <a:solidFill>
                  <a:srgbClr val="0070C0"/>
                </a:solidFill>
                <a:latin typeface="+mn-ea"/>
                <a:ea typeface="+mn-ea"/>
              </a:rPr>
              <a:t>이후에 호출</a:t>
            </a:r>
            <a:endParaRPr lang="en-US" altLang="ko-KR" sz="1100" dirty="0" smtClean="0">
              <a:solidFill>
                <a:srgbClr val="0070C0"/>
              </a:solidFill>
              <a:latin typeface="+mn-ea"/>
              <a:ea typeface="+mn-ea"/>
            </a:endParaRPr>
          </a:p>
          <a:p>
            <a:endParaRPr lang="en-US" altLang="ko-KR" sz="200" b="1" dirty="0" smtClean="0">
              <a:latin typeface="+mn-ea"/>
              <a:ea typeface="+mn-ea"/>
            </a:endParaRPr>
          </a:p>
          <a:p>
            <a:r>
              <a:rPr lang="en-US" altLang="ko-KR" sz="1100" b="1" dirty="0" err="1" smtClean="0">
                <a:latin typeface="+mn-ea"/>
                <a:ea typeface="+mn-ea"/>
              </a:rPr>
              <a:t>afterOutBlockData</a:t>
            </a:r>
            <a:r>
              <a:rPr lang="en-US" altLang="ko-KR" sz="1100" b="1" dirty="0" smtClean="0">
                <a:latin typeface="+mn-ea"/>
                <a:ea typeface="+mn-ea"/>
              </a:rPr>
              <a:t>()</a:t>
            </a:r>
            <a:endParaRPr lang="ko-KR" altLang="en-US" sz="1100" dirty="0">
              <a:latin typeface="+mn-ea"/>
              <a:ea typeface="+mn-ea"/>
            </a:endParaRPr>
          </a:p>
        </p:txBody>
      </p:sp>
      <p:sp>
        <p:nvSpPr>
          <p:cNvPr id="79" name="직사각형 78"/>
          <p:cNvSpPr/>
          <p:nvPr/>
        </p:nvSpPr>
        <p:spPr>
          <a:xfrm>
            <a:off x="3666077" y="5099268"/>
            <a:ext cx="1744388" cy="8002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b="1" dirty="0" err="1" smtClean="0">
                <a:latin typeface="+mn-ea"/>
                <a:ea typeface="+mn-ea"/>
              </a:rPr>
              <a:t>beforeInBlockBuffer</a:t>
            </a:r>
            <a:r>
              <a:rPr lang="en-US" altLang="ko-KR" sz="1100" b="1" dirty="0" smtClean="0">
                <a:latin typeface="+mn-ea"/>
                <a:ea typeface="+mn-ea"/>
              </a:rPr>
              <a:t>()</a:t>
            </a:r>
            <a:endParaRPr lang="ko-KR" altLang="en-US" sz="1100" dirty="0" smtClean="0">
              <a:latin typeface="+mn-ea"/>
              <a:ea typeface="+mn-ea"/>
            </a:endParaRPr>
          </a:p>
          <a:p>
            <a:endParaRPr lang="en-US" altLang="ko-KR" sz="200" dirty="0" smtClean="0">
              <a:solidFill>
                <a:srgbClr val="0070C0"/>
              </a:solidFill>
              <a:latin typeface="+mn-ea"/>
              <a:ea typeface="+mn-ea"/>
            </a:endParaRPr>
          </a:p>
          <a:p>
            <a:r>
              <a:rPr lang="en-US" altLang="ko-KR" sz="1100" dirty="0" err="1" smtClean="0">
                <a:solidFill>
                  <a:srgbClr val="0070C0"/>
                </a:solidFill>
                <a:latin typeface="+mn-ea"/>
                <a:ea typeface="+mn-ea"/>
              </a:rPr>
              <a:t>AQueryData</a:t>
            </a:r>
            <a:r>
              <a:rPr lang="en-US" altLang="ko-KR" sz="1100" dirty="0" smtClean="0">
                <a:solidFill>
                  <a:srgbClr val="0070C0"/>
                </a:solidFill>
                <a:latin typeface="+mn-ea"/>
                <a:ea typeface="+mn-ea"/>
              </a:rPr>
              <a:t> </a:t>
            </a:r>
            <a:r>
              <a:rPr lang="ko-KR" altLang="en-US" sz="1100" dirty="0" smtClean="0">
                <a:solidFill>
                  <a:srgbClr val="0070C0"/>
                </a:solidFill>
                <a:latin typeface="+mn-ea"/>
                <a:ea typeface="+mn-ea"/>
              </a:rPr>
              <a:t>의 내용을</a:t>
            </a:r>
            <a:endParaRPr lang="en-US" altLang="ko-KR" sz="1100" dirty="0" smtClean="0">
              <a:solidFill>
                <a:srgbClr val="0070C0"/>
              </a:solidFill>
              <a:latin typeface="+mn-ea"/>
              <a:ea typeface="+mn-ea"/>
            </a:endParaRPr>
          </a:p>
          <a:p>
            <a:r>
              <a:rPr lang="ko-KR" altLang="en-US" sz="1100" dirty="0" smtClean="0">
                <a:solidFill>
                  <a:srgbClr val="0070C0"/>
                </a:solidFill>
                <a:latin typeface="+mn-ea"/>
                <a:ea typeface="+mn-ea"/>
              </a:rPr>
              <a:t>전송버퍼에 채우기 전에 </a:t>
            </a:r>
            <a:endParaRPr lang="en-US" altLang="ko-KR" sz="1100" dirty="0" smtClean="0">
              <a:solidFill>
                <a:srgbClr val="0070C0"/>
              </a:solidFill>
              <a:latin typeface="+mn-ea"/>
              <a:ea typeface="+mn-ea"/>
            </a:endParaRPr>
          </a:p>
          <a:p>
            <a:r>
              <a:rPr lang="ko-KR" altLang="en-US" sz="1100" dirty="0" smtClean="0">
                <a:solidFill>
                  <a:srgbClr val="0070C0"/>
                </a:solidFill>
                <a:latin typeface="+mn-ea"/>
                <a:ea typeface="+mn-ea"/>
              </a:rPr>
              <a:t>호출</a:t>
            </a:r>
            <a:endParaRPr lang="en-US" altLang="ko-KR" sz="1100" dirty="0" smtClean="0">
              <a:solidFill>
                <a:srgbClr val="0070C0"/>
              </a:solidFill>
              <a:latin typeface="+mn-ea"/>
              <a:ea typeface="+mn-ea"/>
            </a:endParaRPr>
          </a:p>
        </p:txBody>
      </p:sp>
      <p:sp>
        <p:nvSpPr>
          <p:cNvPr id="88" name="직사각형 87"/>
          <p:cNvSpPr/>
          <p:nvPr/>
        </p:nvSpPr>
        <p:spPr>
          <a:xfrm>
            <a:off x="2272824" y="2442920"/>
            <a:ext cx="973608" cy="360040"/>
          </a:xfrm>
          <a:prstGeom prst="rect">
            <a:avLst/>
          </a:prstGeom>
          <a:solidFill>
            <a:srgbClr val="0070C0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smtClean="0">
                <a:solidFill>
                  <a:schemeClr val="bg1"/>
                </a:solidFill>
                <a:latin typeface="+mn-ea"/>
              </a:rPr>
              <a:t>AComponent</a:t>
            </a:r>
            <a:endParaRPr lang="ko-KR" altLang="en-US" sz="1000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90" name="직선 연결선 89"/>
          <p:cNvCxnSpPr>
            <a:endCxn id="91" idx="1"/>
          </p:cNvCxnSpPr>
          <p:nvPr/>
        </p:nvCxnSpPr>
        <p:spPr>
          <a:xfrm>
            <a:off x="3246432" y="2622940"/>
            <a:ext cx="1065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직사각형 90"/>
          <p:cNvSpPr/>
          <p:nvPr/>
        </p:nvSpPr>
        <p:spPr>
          <a:xfrm>
            <a:off x="3352944" y="2442920"/>
            <a:ext cx="973608" cy="360040"/>
          </a:xfrm>
          <a:prstGeom prst="rect">
            <a:avLst/>
          </a:prstGeom>
          <a:solidFill>
            <a:srgbClr val="0070C0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smtClean="0">
                <a:solidFill>
                  <a:schemeClr val="bg1"/>
                </a:solidFill>
                <a:latin typeface="+mn-ea"/>
              </a:rPr>
              <a:t>AComponent</a:t>
            </a:r>
            <a:endParaRPr lang="ko-KR" altLang="en-US" sz="10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98" name="직사각형 97"/>
          <p:cNvSpPr/>
          <p:nvPr/>
        </p:nvSpPr>
        <p:spPr>
          <a:xfrm>
            <a:off x="7108986" y="2442920"/>
            <a:ext cx="915852" cy="360040"/>
          </a:xfrm>
          <a:prstGeom prst="rect">
            <a:avLst/>
          </a:prstGeom>
          <a:solidFill>
            <a:srgbClr val="0070C0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err="1" smtClean="0">
                <a:solidFill>
                  <a:schemeClr val="bg1"/>
                </a:solidFill>
                <a:latin typeface="+mn-ea"/>
              </a:rPr>
              <a:t>Aquery</a:t>
            </a:r>
            <a:r>
              <a:rPr lang="en-US" altLang="ko-KR" sz="1000" dirty="0" smtClean="0">
                <a:solidFill>
                  <a:schemeClr val="bg1"/>
                </a:solidFill>
                <a:latin typeface="+mn-ea"/>
              </a:rPr>
              <a:t> </a:t>
            </a:r>
            <a:endParaRPr lang="ko-KR" altLang="en-US" sz="1000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99" name="직선 연결선 98"/>
          <p:cNvCxnSpPr>
            <a:endCxn id="98" idx="1"/>
          </p:cNvCxnSpPr>
          <p:nvPr/>
        </p:nvCxnSpPr>
        <p:spPr>
          <a:xfrm>
            <a:off x="6964970" y="2622940"/>
            <a:ext cx="1440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모서리가 둥근 직사각형 35"/>
          <p:cNvSpPr/>
          <p:nvPr/>
        </p:nvSpPr>
        <p:spPr>
          <a:xfrm>
            <a:off x="3059832" y="332656"/>
            <a:ext cx="3168352" cy="432048"/>
          </a:xfrm>
          <a:prstGeom prst="roundRect">
            <a:avLst>
              <a:gd name="adj" fmla="val 50000"/>
            </a:avLst>
          </a:prstGeom>
          <a:solidFill>
            <a:srgbClr val="5C6A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lang="ko-KR" altLang="en-US" sz="14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38" name="TextBox 37"/>
          <p:cNvSpPr txBox="1">
            <a:spLocks noChangeArrowheads="1"/>
          </p:cNvSpPr>
          <p:nvPr/>
        </p:nvSpPr>
        <p:spPr bwMode="auto">
          <a:xfrm>
            <a:off x="5500694" y="476672"/>
            <a:ext cx="339178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+mj-ea"/>
                <a:cs typeface="Arial" pitchFamily="34" charset="0"/>
              </a:rPr>
              <a:t>3. Network Query System </a:t>
            </a:r>
            <a:r>
              <a:rPr kumimoji="0" lang="ko-KR" altLang="en-US" sz="1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+mj-ea"/>
                <a:cs typeface="Arial" pitchFamily="34" charset="0"/>
              </a:rPr>
              <a:t>구성도</a:t>
            </a:r>
          </a:p>
        </p:txBody>
      </p:sp>
      <p:sp>
        <p:nvSpPr>
          <p:cNvPr id="47" name="TextBox 43"/>
          <p:cNvSpPr txBox="1">
            <a:spLocks noChangeArrowheads="1"/>
          </p:cNvSpPr>
          <p:nvPr/>
        </p:nvSpPr>
        <p:spPr bwMode="auto">
          <a:xfrm>
            <a:off x="0" y="320291"/>
            <a:ext cx="350043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4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Ⅲ</a:t>
            </a:r>
            <a:r>
              <a:rPr kumimoji="0" lang="en-US" altLang="ko-KR" sz="2400" b="1" dirty="0" smtClean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. </a:t>
            </a:r>
            <a:r>
              <a:rPr kumimoji="0" lang="ko-KR" altLang="en-US" sz="2400" b="1" dirty="0" smtClean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시스템</a:t>
            </a:r>
            <a:r>
              <a:rPr kumimoji="0" lang="en-US" altLang="ko-KR" sz="2400" b="1" dirty="0" smtClean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 </a:t>
            </a:r>
            <a:r>
              <a:rPr kumimoji="0" lang="ko-KR" altLang="en-US" sz="2400" b="1" dirty="0" smtClean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구성도</a:t>
            </a:r>
            <a:endParaRPr kumimoji="0" lang="ko-KR" altLang="en-US" sz="2400" b="1" dirty="0">
              <a:solidFill>
                <a:schemeClr val="bg1"/>
              </a:solidFill>
              <a:latin typeface="Arial" pitchFamily="34" charset="0"/>
              <a:ea typeface="+mj-ea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755576" y="5445224"/>
            <a:ext cx="3528392" cy="413992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scene3d>
            <a:camera prst="obliqueTopRight"/>
            <a:lightRig rig="threePt" dir="t"/>
          </a:scene3d>
          <a:sp3d extrusionH="1905000" contourW="12700" prstMaterial="metal">
            <a:extrusionClr>
              <a:srgbClr val="5C6AB3"/>
            </a:extrusionClr>
            <a:contourClr>
              <a:srgbClr val="5C6AB3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Mobile Device (Phone)</a:t>
            </a:r>
            <a:endParaRPr lang="ko-KR" altLang="en-US" sz="1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755576" y="4941168"/>
            <a:ext cx="3528392" cy="413992"/>
          </a:xfrm>
          <a:prstGeom prst="rect">
            <a:avLst/>
          </a:prstGeom>
          <a:solidFill>
            <a:srgbClr val="5C6AB3"/>
          </a:solidFill>
          <a:ln>
            <a:noFill/>
          </a:ln>
          <a:scene3d>
            <a:camera prst="obliqueTopRight"/>
            <a:lightRig rig="threePt" dir="t"/>
          </a:scene3d>
          <a:sp3d extrusionH="1905000" contourW="12700" prstMaterial="metal">
            <a:extrusionClr>
              <a:srgbClr val="5C6AB3"/>
            </a:extrusionClr>
            <a:contourClr>
              <a:srgbClr val="5C6AB3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Native </a:t>
            </a:r>
            <a:r>
              <a:rPr lang="en-US" altLang="ko-KR" sz="12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Platform (Android, IOS)</a:t>
            </a:r>
            <a:endParaRPr lang="ko-KR" altLang="en-US" sz="1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755576" y="4437112"/>
            <a:ext cx="3528392" cy="413992"/>
          </a:xfrm>
          <a:prstGeom prst="rect">
            <a:avLst/>
          </a:prstGeom>
          <a:solidFill>
            <a:srgbClr val="5C6AB3"/>
          </a:solidFill>
          <a:ln>
            <a:noFill/>
          </a:ln>
          <a:scene3d>
            <a:camera prst="obliqueTopRight"/>
            <a:lightRig rig="threePt" dir="t"/>
          </a:scene3d>
          <a:sp3d extrusionH="1905000" contourW="12700" prstMaterial="metal">
            <a:extrusionClr>
              <a:srgbClr val="5C6AB3"/>
            </a:extrusionClr>
            <a:contourClr>
              <a:srgbClr val="5C6AB3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Security Module (Native Lib)</a:t>
            </a:r>
            <a:endParaRPr lang="ko-KR" altLang="en-US" sz="1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764202" y="3933056"/>
            <a:ext cx="3528392" cy="413992"/>
          </a:xfrm>
          <a:prstGeom prst="rect">
            <a:avLst/>
          </a:prstGeom>
          <a:solidFill>
            <a:srgbClr val="5C6AB3"/>
          </a:solidFill>
          <a:ln>
            <a:noFill/>
          </a:ln>
          <a:scene3d>
            <a:camera prst="obliqueTopRight"/>
            <a:lightRig rig="threePt" dir="t"/>
          </a:scene3d>
          <a:sp3d extrusionH="1905000" contourW="12700" prstMaterial="metal">
            <a:extrusionClr>
              <a:srgbClr val="5C6AB3"/>
            </a:extrusionClr>
            <a:contourClr>
              <a:srgbClr val="5C6AB3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Native </a:t>
            </a:r>
            <a:r>
              <a:rPr lang="en-US" altLang="ko-KR" sz="12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Bridge (PhoneGap)</a:t>
            </a:r>
            <a:endParaRPr lang="ko-KR" altLang="en-US" sz="1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764202" y="3429000"/>
            <a:ext cx="3528392" cy="413992"/>
          </a:xfrm>
          <a:prstGeom prst="rect">
            <a:avLst/>
          </a:prstGeom>
          <a:solidFill>
            <a:srgbClr val="5C6AB3"/>
          </a:solidFill>
          <a:ln>
            <a:noFill/>
          </a:ln>
          <a:scene3d>
            <a:camera prst="obliqueTopRight"/>
            <a:lightRig rig="threePt" dir="t"/>
          </a:scene3d>
          <a:sp3d extrusionH="1905000" contourW="12700" prstMaterial="metal">
            <a:extrusionClr>
              <a:srgbClr val="5C6AB3"/>
            </a:extrusionClr>
            <a:contourClr>
              <a:srgbClr val="5C6AB3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HTML5 (Web Browser)</a:t>
            </a:r>
            <a:endParaRPr lang="ko-KR" altLang="en-US" sz="1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764202" y="2924944"/>
            <a:ext cx="3528392" cy="413992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scene3d>
            <a:camera prst="obliqueTopRight"/>
            <a:lightRig rig="threePt" dir="t"/>
          </a:scene3d>
          <a:sp3d extrusionH="1905000" contourW="12700" prstMaterial="metal">
            <a:extrusionClr>
              <a:srgbClr val="5C6AB3"/>
            </a:extrusionClr>
            <a:contourClr>
              <a:srgbClr val="5C6AB3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Mobile SDK (AFC)</a:t>
            </a:r>
            <a:endParaRPr lang="ko-KR" altLang="en-US" sz="1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64202" y="2420888"/>
            <a:ext cx="3528392" cy="413992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scene3d>
            <a:camera prst="obliqueTopRight"/>
            <a:lightRig rig="threePt" dir="t"/>
          </a:scene3d>
          <a:sp3d extrusionH="1905000" contourW="12700" prstMaterial="metal">
            <a:extrusionClr>
              <a:srgbClr val="5C6AB3"/>
            </a:extrusionClr>
            <a:contourClr>
              <a:srgbClr val="5C6AB3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Stock </a:t>
            </a:r>
            <a:r>
              <a:rPr lang="en-US" altLang="ko-KR" sz="12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Plug-in Framework</a:t>
            </a:r>
            <a:endParaRPr lang="ko-KR" altLang="en-US" sz="1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764202" y="1916832"/>
            <a:ext cx="3528392" cy="413992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scene3d>
            <a:camera prst="obliqueTopRight"/>
            <a:lightRig rig="threePt" dir="t"/>
          </a:scene3d>
          <a:sp3d extrusionH="1905000" contourW="12700" prstMaterial="metal">
            <a:extrusionClr>
              <a:srgbClr val="5C6AB3"/>
            </a:extrusionClr>
            <a:contourClr>
              <a:srgbClr val="5C6AB3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Application (MTS)</a:t>
            </a:r>
            <a:endParaRPr lang="ko-KR" altLang="en-US" sz="12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732240" y="2474840"/>
            <a:ext cx="1512168" cy="3384376"/>
          </a:xfrm>
          <a:prstGeom prst="rect">
            <a:avLst/>
          </a:prstGeom>
          <a:solidFill>
            <a:srgbClr val="FFC000"/>
          </a:solidFill>
          <a:ln>
            <a:noFill/>
          </a:ln>
          <a:scene3d>
            <a:camera prst="obliqueTopRight"/>
            <a:lightRig rig="flood" dir="t"/>
          </a:scene3d>
          <a:sp3d extrusionH="1905000" contourW="12700" prstMaterial="metal">
            <a:extrusionClr>
              <a:srgbClr val="5C6AB3"/>
            </a:extrusionClr>
            <a:contourClr>
              <a:srgbClr val="5C6AB3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Server</a:t>
            </a:r>
            <a:endParaRPr lang="ko-KR" altLang="en-US" sz="1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2" name="직선 화살표 연결선 11"/>
          <p:cNvCxnSpPr/>
          <p:nvPr/>
        </p:nvCxnSpPr>
        <p:spPr>
          <a:xfrm>
            <a:off x="4572000" y="4919302"/>
            <a:ext cx="2160240" cy="3810"/>
          </a:xfrm>
          <a:prstGeom prst="straightConnector1">
            <a:avLst/>
          </a:prstGeom>
          <a:ln w="57150">
            <a:solidFill>
              <a:srgbClr val="E46C0A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모서리가 둥근 직사각형 12"/>
          <p:cNvSpPr/>
          <p:nvPr/>
        </p:nvSpPr>
        <p:spPr>
          <a:xfrm>
            <a:off x="5284078" y="4559262"/>
            <a:ext cx="891148" cy="288032"/>
          </a:xfrm>
          <a:prstGeom prst="roundRect">
            <a:avLst>
              <a:gd name="adj" fmla="val 23827"/>
            </a:avLst>
          </a:prstGeom>
          <a:solidFill>
            <a:srgbClr val="E46C0A"/>
          </a:solidFill>
          <a:ln>
            <a:noFill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>
              <a:defRPr/>
            </a:pPr>
            <a:r>
              <a:rPr kumimoji="0" lang="en-US" altLang="ko-KR" sz="12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Tcp</a:t>
            </a:r>
            <a:r>
              <a:rPr kumimoji="0" lang="en-US" altLang="ko-KR" sz="1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/</a:t>
            </a:r>
            <a:r>
              <a:rPr kumimoji="0" lang="en-US" altLang="ko-KR" sz="12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Ip</a:t>
            </a:r>
            <a:r>
              <a:rPr kumimoji="0" lang="en-US" altLang="ko-KR" sz="1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</a:t>
            </a:r>
            <a:endParaRPr kumimoji="0" lang="en-US" altLang="ko-KR" sz="1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4" name="직선 화살표 연결선 13"/>
          <p:cNvCxnSpPr/>
          <p:nvPr/>
        </p:nvCxnSpPr>
        <p:spPr>
          <a:xfrm>
            <a:off x="4499992" y="3482952"/>
            <a:ext cx="2160240" cy="3810"/>
          </a:xfrm>
          <a:prstGeom prst="straightConnector1">
            <a:avLst/>
          </a:prstGeom>
          <a:ln w="57150">
            <a:solidFill>
              <a:srgbClr val="E46C0A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모서리가 둥근 직사각형 14"/>
          <p:cNvSpPr/>
          <p:nvPr/>
        </p:nvSpPr>
        <p:spPr>
          <a:xfrm>
            <a:off x="5212070" y="3122912"/>
            <a:ext cx="891148" cy="288032"/>
          </a:xfrm>
          <a:prstGeom prst="roundRect">
            <a:avLst>
              <a:gd name="adj" fmla="val 23827"/>
            </a:avLst>
          </a:prstGeom>
          <a:solidFill>
            <a:srgbClr val="E46C0A"/>
          </a:solidFill>
          <a:ln>
            <a:noFill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>
              <a:defRPr/>
            </a:pPr>
            <a:r>
              <a:rPr kumimoji="0" lang="en-US" altLang="ko-KR" sz="12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Https </a:t>
            </a:r>
            <a:endParaRPr kumimoji="0" lang="en-US" altLang="ko-KR" sz="1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3059832" y="332656"/>
            <a:ext cx="3168352" cy="432048"/>
          </a:xfrm>
          <a:prstGeom prst="roundRect">
            <a:avLst>
              <a:gd name="adj" fmla="val 50000"/>
            </a:avLst>
          </a:prstGeom>
          <a:solidFill>
            <a:srgbClr val="5C6A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lang="ko-KR" altLang="en-US" sz="14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19" name="TextBox 18"/>
          <p:cNvSpPr txBox="1">
            <a:spLocks noChangeArrowheads="1"/>
          </p:cNvSpPr>
          <p:nvPr/>
        </p:nvSpPr>
        <p:spPr bwMode="auto">
          <a:xfrm>
            <a:off x="5500694" y="476672"/>
            <a:ext cx="339178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+mj-ea"/>
                <a:cs typeface="Arial" pitchFamily="34" charset="0"/>
              </a:rPr>
              <a:t>4. Mobile Hybrid System Stack</a:t>
            </a:r>
            <a:endParaRPr kumimoji="0" lang="ko-KR" altLang="en-US" sz="1600" b="1" dirty="0" smtClean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21" name="TextBox 43"/>
          <p:cNvSpPr txBox="1">
            <a:spLocks noChangeArrowheads="1"/>
          </p:cNvSpPr>
          <p:nvPr/>
        </p:nvSpPr>
        <p:spPr bwMode="auto">
          <a:xfrm>
            <a:off x="0" y="320291"/>
            <a:ext cx="350043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4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Ⅲ</a:t>
            </a:r>
            <a:r>
              <a:rPr kumimoji="0" lang="en-US" altLang="ko-KR" sz="2400" b="1" dirty="0" smtClean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. </a:t>
            </a:r>
            <a:r>
              <a:rPr kumimoji="0" lang="ko-KR" altLang="en-US" sz="2400" b="1" dirty="0" smtClean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시스템</a:t>
            </a:r>
            <a:r>
              <a:rPr kumimoji="0" lang="en-US" altLang="ko-KR" sz="2400" b="1" dirty="0" smtClean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 </a:t>
            </a:r>
            <a:r>
              <a:rPr kumimoji="0" lang="ko-KR" altLang="en-US" sz="2400" b="1" dirty="0" smtClean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구성도</a:t>
            </a:r>
            <a:endParaRPr kumimoji="0" lang="ko-KR" altLang="en-US" sz="2400" b="1" dirty="0">
              <a:solidFill>
                <a:schemeClr val="bg1"/>
              </a:solidFill>
              <a:latin typeface="Arial" pitchFamily="34" charset="0"/>
              <a:ea typeface="+mj-ea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5"/>
          <p:cNvGrpSpPr/>
          <p:nvPr/>
        </p:nvGrpSpPr>
        <p:grpSpPr>
          <a:xfrm>
            <a:off x="-1" y="0"/>
            <a:ext cx="9144001" cy="6875919"/>
            <a:chOff x="-1" y="0"/>
            <a:chExt cx="9144001" cy="6875919"/>
          </a:xfrm>
        </p:grpSpPr>
        <p:sp>
          <p:nvSpPr>
            <p:cNvPr id="71" name="직사각형 3"/>
            <p:cNvSpPr/>
            <p:nvPr/>
          </p:nvSpPr>
          <p:spPr>
            <a:xfrm rot="16200000" flipH="1">
              <a:off x="1945014" y="4617571"/>
              <a:ext cx="286439" cy="4176466"/>
            </a:xfrm>
            <a:custGeom>
              <a:avLst/>
              <a:gdLst>
                <a:gd name="connsiteX0" fmla="*/ 0 w 1512168"/>
                <a:gd name="connsiteY0" fmla="*/ 0 h 2114654"/>
                <a:gd name="connsiteX1" fmla="*/ 1512168 w 1512168"/>
                <a:gd name="connsiteY1" fmla="*/ 0 h 2114654"/>
                <a:gd name="connsiteX2" fmla="*/ 1512168 w 1512168"/>
                <a:gd name="connsiteY2" fmla="*/ 2114654 h 2114654"/>
                <a:gd name="connsiteX3" fmla="*/ 0 w 1512168"/>
                <a:gd name="connsiteY3" fmla="*/ 2114654 h 2114654"/>
                <a:gd name="connsiteX4" fmla="*/ 0 w 1512168"/>
                <a:gd name="connsiteY4" fmla="*/ 0 h 2114654"/>
                <a:gd name="connsiteX0" fmla="*/ 0 w 1512168"/>
                <a:gd name="connsiteY0" fmla="*/ 0 h 2114654"/>
                <a:gd name="connsiteX1" fmla="*/ 1512168 w 1512168"/>
                <a:gd name="connsiteY1" fmla="*/ 0 h 2114654"/>
                <a:gd name="connsiteX2" fmla="*/ 1512168 w 1512168"/>
                <a:gd name="connsiteY2" fmla="*/ 2114654 h 2114654"/>
                <a:gd name="connsiteX3" fmla="*/ 0 w 1512168"/>
                <a:gd name="connsiteY3" fmla="*/ 0 h 2114654"/>
                <a:gd name="connsiteX0" fmla="*/ 0 w 1519043"/>
                <a:gd name="connsiteY0" fmla="*/ 0 h 3750949"/>
                <a:gd name="connsiteX1" fmla="*/ 1512168 w 1519043"/>
                <a:gd name="connsiteY1" fmla="*/ 0 h 3750949"/>
                <a:gd name="connsiteX2" fmla="*/ 1519043 w 1519043"/>
                <a:gd name="connsiteY2" fmla="*/ 3750949 h 3750949"/>
                <a:gd name="connsiteX3" fmla="*/ 0 w 1519043"/>
                <a:gd name="connsiteY3" fmla="*/ 0 h 3750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19043" h="3750949">
                  <a:moveTo>
                    <a:pt x="0" y="0"/>
                  </a:moveTo>
                  <a:lnTo>
                    <a:pt x="1512168" y="0"/>
                  </a:lnTo>
                  <a:cubicBezTo>
                    <a:pt x="1514460" y="1250316"/>
                    <a:pt x="1516751" y="2500633"/>
                    <a:pt x="1519043" y="375094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5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grpSp>
          <p:nvGrpSpPr>
            <p:cNvPr id="3" name="그룹 85"/>
            <p:cNvGrpSpPr/>
            <p:nvPr/>
          </p:nvGrpSpPr>
          <p:grpSpPr>
            <a:xfrm>
              <a:off x="-1" y="0"/>
              <a:ext cx="9144001" cy="6875919"/>
              <a:chOff x="-1" y="0"/>
              <a:chExt cx="9906493" cy="6875919"/>
            </a:xfrm>
          </p:grpSpPr>
          <p:pic>
            <p:nvPicPr>
              <p:cNvPr id="72" name="Picture 4" descr="D:\2012년 shinpro 업무폴더\04.shinpro_SPIE국제컨벤션\용역결과보고서\004.gif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>
                <a:off x="0" y="556"/>
                <a:ext cx="9906492" cy="422053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75" name="직선 연결선 74"/>
              <p:cNvCxnSpPr>
                <a:endCxn id="77" idx="2"/>
              </p:cNvCxnSpPr>
              <p:nvPr/>
            </p:nvCxnSpPr>
            <p:spPr>
              <a:xfrm flipH="1">
                <a:off x="3721194" y="0"/>
                <a:ext cx="2383934" cy="6856897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6" name="직사각형 7"/>
              <p:cNvSpPr/>
              <p:nvPr/>
            </p:nvSpPr>
            <p:spPr>
              <a:xfrm>
                <a:off x="-1" y="3284984"/>
                <a:ext cx="4499317" cy="3571913"/>
              </a:xfrm>
              <a:custGeom>
                <a:avLst/>
                <a:gdLst>
                  <a:gd name="connsiteX0" fmla="*/ 0 w 3705096"/>
                  <a:gd name="connsiteY0" fmla="*/ 0 h 3637295"/>
                  <a:gd name="connsiteX1" fmla="*/ 3705096 w 3705096"/>
                  <a:gd name="connsiteY1" fmla="*/ 0 h 3637295"/>
                  <a:gd name="connsiteX2" fmla="*/ 3705096 w 3705096"/>
                  <a:gd name="connsiteY2" fmla="*/ 3637295 h 3637295"/>
                  <a:gd name="connsiteX3" fmla="*/ 0 w 3705096"/>
                  <a:gd name="connsiteY3" fmla="*/ 3637295 h 3637295"/>
                  <a:gd name="connsiteX4" fmla="*/ 0 w 3705096"/>
                  <a:gd name="connsiteY4" fmla="*/ 0 h 3637295"/>
                  <a:gd name="connsiteX0" fmla="*/ 0 w 4765270"/>
                  <a:gd name="connsiteY0" fmla="*/ 0 h 3637295"/>
                  <a:gd name="connsiteX1" fmla="*/ 4765270 w 4765270"/>
                  <a:gd name="connsiteY1" fmla="*/ 622852 h 3637295"/>
                  <a:gd name="connsiteX2" fmla="*/ 3705096 w 4765270"/>
                  <a:gd name="connsiteY2" fmla="*/ 3637295 h 3637295"/>
                  <a:gd name="connsiteX3" fmla="*/ 0 w 4765270"/>
                  <a:gd name="connsiteY3" fmla="*/ 3637295 h 3637295"/>
                  <a:gd name="connsiteX4" fmla="*/ 0 w 4765270"/>
                  <a:gd name="connsiteY4" fmla="*/ 0 h 3637295"/>
                  <a:gd name="connsiteX0" fmla="*/ 0 w 4778488"/>
                  <a:gd name="connsiteY0" fmla="*/ 0 h 3637295"/>
                  <a:gd name="connsiteX1" fmla="*/ 4778488 w 4778488"/>
                  <a:gd name="connsiteY1" fmla="*/ 543339 h 3637295"/>
                  <a:gd name="connsiteX2" fmla="*/ 3705096 w 4778488"/>
                  <a:gd name="connsiteY2" fmla="*/ 3637295 h 3637295"/>
                  <a:gd name="connsiteX3" fmla="*/ 0 w 4778488"/>
                  <a:gd name="connsiteY3" fmla="*/ 3637295 h 3637295"/>
                  <a:gd name="connsiteX4" fmla="*/ 0 w 4778488"/>
                  <a:gd name="connsiteY4" fmla="*/ 0 h 3637295"/>
                  <a:gd name="connsiteX0" fmla="*/ 0 w 4778488"/>
                  <a:gd name="connsiteY0" fmla="*/ 0 h 3644042"/>
                  <a:gd name="connsiteX1" fmla="*/ 4778488 w 4778488"/>
                  <a:gd name="connsiteY1" fmla="*/ 543339 h 3644042"/>
                  <a:gd name="connsiteX2" fmla="*/ 3800120 w 4778488"/>
                  <a:gd name="connsiteY2" fmla="*/ 3644042 h 3644042"/>
                  <a:gd name="connsiteX3" fmla="*/ 0 w 4778488"/>
                  <a:gd name="connsiteY3" fmla="*/ 3637295 h 3644042"/>
                  <a:gd name="connsiteX4" fmla="*/ 0 w 4778488"/>
                  <a:gd name="connsiteY4" fmla="*/ 0 h 3644042"/>
                  <a:gd name="connsiteX0" fmla="*/ 0 w 4778488"/>
                  <a:gd name="connsiteY0" fmla="*/ 0 h 3637295"/>
                  <a:gd name="connsiteX1" fmla="*/ 4778488 w 4778488"/>
                  <a:gd name="connsiteY1" fmla="*/ 543339 h 3637295"/>
                  <a:gd name="connsiteX2" fmla="*/ 3820481 w 4778488"/>
                  <a:gd name="connsiteY2" fmla="*/ 3637295 h 3637295"/>
                  <a:gd name="connsiteX3" fmla="*/ 0 w 4778488"/>
                  <a:gd name="connsiteY3" fmla="*/ 3637295 h 3637295"/>
                  <a:gd name="connsiteX4" fmla="*/ 0 w 4778488"/>
                  <a:gd name="connsiteY4" fmla="*/ 0 h 3637295"/>
                  <a:gd name="connsiteX0" fmla="*/ 0 w 4608805"/>
                  <a:gd name="connsiteY0" fmla="*/ 0 h 3637295"/>
                  <a:gd name="connsiteX1" fmla="*/ 4608805 w 4608805"/>
                  <a:gd name="connsiteY1" fmla="*/ 1056140 h 3637295"/>
                  <a:gd name="connsiteX2" fmla="*/ 3820481 w 4608805"/>
                  <a:gd name="connsiteY2" fmla="*/ 3637295 h 3637295"/>
                  <a:gd name="connsiteX3" fmla="*/ 0 w 4608805"/>
                  <a:gd name="connsiteY3" fmla="*/ 3637295 h 3637295"/>
                  <a:gd name="connsiteX4" fmla="*/ 0 w 4608805"/>
                  <a:gd name="connsiteY4" fmla="*/ 0 h 36372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08805" h="3637295">
                    <a:moveTo>
                      <a:pt x="0" y="0"/>
                    </a:moveTo>
                    <a:lnTo>
                      <a:pt x="4608805" y="1056140"/>
                    </a:lnTo>
                    <a:lnTo>
                      <a:pt x="3820481" y="3637295"/>
                    </a:lnTo>
                    <a:lnTo>
                      <a:pt x="0" y="363729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8ED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7" name="직사각형 7"/>
              <p:cNvSpPr/>
              <p:nvPr/>
            </p:nvSpPr>
            <p:spPr>
              <a:xfrm flipH="1">
                <a:off x="3721194" y="3717032"/>
                <a:ext cx="6184803" cy="3139865"/>
              </a:xfrm>
              <a:custGeom>
                <a:avLst/>
                <a:gdLst>
                  <a:gd name="connsiteX0" fmla="*/ 0 w 3705096"/>
                  <a:gd name="connsiteY0" fmla="*/ 0 h 3637295"/>
                  <a:gd name="connsiteX1" fmla="*/ 3705096 w 3705096"/>
                  <a:gd name="connsiteY1" fmla="*/ 0 h 3637295"/>
                  <a:gd name="connsiteX2" fmla="*/ 3705096 w 3705096"/>
                  <a:gd name="connsiteY2" fmla="*/ 3637295 h 3637295"/>
                  <a:gd name="connsiteX3" fmla="*/ 0 w 3705096"/>
                  <a:gd name="connsiteY3" fmla="*/ 3637295 h 3637295"/>
                  <a:gd name="connsiteX4" fmla="*/ 0 w 3705096"/>
                  <a:gd name="connsiteY4" fmla="*/ 0 h 3637295"/>
                  <a:gd name="connsiteX0" fmla="*/ 0 w 4765270"/>
                  <a:gd name="connsiteY0" fmla="*/ 0 h 3637295"/>
                  <a:gd name="connsiteX1" fmla="*/ 4765270 w 4765270"/>
                  <a:gd name="connsiteY1" fmla="*/ 622852 h 3637295"/>
                  <a:gd name="connsiteX2" fmla="*/ 3705096 w 4765270"/>
                  <a:gd name="connsiteY2" fmla="*/ 3637295 h 3637295"/>
                  <a:gd name="connsiteX3" fmla="*/ 0 w 4765270"/>
                  <a:gd name="connsiteY3" fmla="*/ 3637295 h 3637295"/>
                  <a:gd name="connsiteX4" fmla="*/ 0 w 4765270"/>
                  <a:gd name="connsiteY4" fmla="*/ 0 h 3637295"/>
                  <a:gd name="connsiteX0" fmla="*/ 0 w 4778488"/>
                  <a:gd name="connsiteY0" fmla="*/ 0 h 3637295"/>
                  <a:gd name="connsiteX1" fmla="*/ 4778488 w 4778488"/>
                  <a:gd name="connsiteY1" fmla="*/ 543339 h 3637295"/>
                  <a:gd name="connsiteX2" fmla="*/ 3705096 w 4778488"/>
                  <a:gd name="connsiteY2" fmla="*/ 3637295 h 3637295"/>
                  <a:gd name="connsiteX3" fmla="*/ 0 w 4778488"/>
                  <a:gd name="connsiteY3" fmla="*/ 3637295 h 3637295"/>
                  <a:gd name="connsiteX4" fmla="*/ 0 w 4778488"/>
                  <a:gd name="connsiteY4" fmla="*/ 0 h 3637295"/>
                  <a:gd name="connsiteX0" fmla="*/ 0 w 5779299"/>
                  <a:gd name="connsiteY0" fmla="*/ 0 h 3637295"/>
                  <a:gd name="connsiteX1" fmla="*/ 4778488 w 5779299"/>
                  <a:gd name="connsiteY1" fmla="*/ 543339 h 3637295"/>
                  <a:gd name="connsiteX2" fmla="*/ 5779299 w 5779299"/>
                  <a:gd name="connsiteY2" fmla="*/ 3637295 h 3637295"/>
                  <a:gd name="connsiteX3" fmla="*/ 0 w 5779299"/>
                  <a:gd name="connsiteY3" fmla="*/ 3637295 h 3637295"/>
                  <a:gd name="connsiteX4" fmla="*/ 0 w 5779299"/>
                  <a:gd name="connsiteY4" fmla="*/ 0 h 3637295"/>
                  <a:gd name="connsiteX0" fmla="*/ 0 w 5779299"/>
                  <a:gd name="connsiteY0" fmla="*/ 0 h 3637295"/>
                  <a:gd name="connsiteX1" fmla="*/ 4815638 w 5779299"/>
                  <a:gd name="connsiteY1" fmla="*/ 940905 h 3637295"/>
                  <a:gd name="connsiteX2" fmla="*/ 5779299 w 5779299"/>
                  <a:gd name="connsiteY2" fmla="*/ 3637295 h 3637295"/>
                  <a:gd name="connsiteX3" fmla="*/ 0 w 5779299"/>
                  <a:gd name="connsiteY3" fmla="*/ 3637295 h 3637295"/>
                  <a:gd name="connsiteX4" fmla="*/ 0 w 5779299"/>
                  <a:gd name="connsiteY4" fmla="*/ 0 h 3637295"/>
                  <a:gd name="connsiteX0" fmla="*/ 0 w 5779299"/>
                  <a:gd name="connsiteY0" fmla="*/ 0 h 3637295"/>
                  <a:gd name="connsiteX1" fmla="*/ 4902322 w 5779299"/>
                  <a:gd name="connsiteY1" fmla="*/ 947531 h 3637295"/>
                  <a:gd name="connsiteX2" fmla="*/ 5779299 w 5779299"/>
                  <a:gd name="connsiteY2" fmla="*/ 3637295 h 3637295"/>
                  <a:gd name="connsiteX3" fmla="*/ 0 w 5779299"/>
                  <a:gd name="connsiteY3" fmla="*/ 3637295 h 3637295"/>
                  <a:gd name="connsiteX4" fmla="*/ 0 w 5779299"/>
                  <a:gd name="connsiteY4" fmla="*/ 0 h 3637295"/>
                  <a:gd name="connsiteX0" fmla="*/ 0 w 5779299"/>
                  <a:gd name="connsiteY0" fmla="*/ 0 h 3637295"/>
                  <a:gd name="connsiteX1" fmla="*/ 4896130 w 5779299"/>
                  <a:gd name="connsiteY1" fmla="*/ 914400 h 3637295"/>
                  <a:gd name="connsiteX2" fmla="*/ 5779299 w 5779299"/>
                  <a:gd name="connsiteY2" fmla="*/ 3637295 h 3637295"/>
                  <a:gd name="connsiteX3" fmla="*/ 0 w 5779299"/>
                  <a:gd name="connsiteY3" fmla="*/ 3637295 h 3637295"/>
                  <a:gd name="connsiteX4" fmla="*/ 0 w 5779299"/>
                  <a:gd name="connsiteY4" fmla="*/ 0 h 36372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79299" h="3637295">
                    <a:moveTo>
                      <a:pt x="0" y="0"/>
                    </a:moveTo>
                    <a:lnTo>
                      <a:pt x="4896130" y="914400"/>
                    </a:lnTo>
                    <a:lnTo>
                      <a:pt x="5779299" y="3637295"/>
                    </a:lnTo>
                    <a:lnTo>
                      <a:pt x="0" y="363729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9" name="직사각형 3"/>
              <p:cNvSpPr/>
              <p:nvPr/>
            </p:nvSpPr>
            <p:spPr>
              <a:xfrm rot="16200000" flipH="1">
                <a:off x="1945014" y="4617571"/>
                <a:ext cx="286439" cy="4176466"/>
              </a:xfrm>
              <a:custGeom>
                <a:avLst/>
                <a:gdLst>
                  <a:gd name="connsiteX0" fmla="*/ 0 w 1512168"/>
                  <a:gd name="connsiteY0" fmla="*/ 0 h 2114654"/>
                  <a:gd name="connsiteX1" fmla="*/ 1512168 w 1512168"/>
                  <a:gd name="connsiteY1" fmla="*/ 0 h 2114654"/>
                  <a:gd name="connsiteX2" fmla="*/ 1512168 w 1512168"/>
                  <a:gd name="connsiteY2" fmla="*/ 2114654 h 2114654"/>
                  <a:gd name="connsiteX3" fmla="*/ 0 w 1512168"/>
                  <a:gd name="connsiteY3" fmla="*/ 2114654 h 2114654"/>
                  <a:gd name="connsiteX4" fmla="*/ 0 w 1512168"/>
                  <a:gd name="connsiteY4" fmla="*/ 0 h 2114654"/>
                  <a:gd name="connsiteX0" fmla="*/ 0 w 1512168"/>
                  <a:gd name="connsiteY0" fmla="*/ 0 h 2114654"/>
                  <a:gd name="connsiteX1" fmla="*/ 1512168 w 1512168"/>
                  <a:gd name="connsiteY1" fmla="*/ 0 h 2114654"/>
                  <a:gd name="connsiteX2" fmla="*/ 1512168 w 1512168"/>
                  <a:gd name="connsiteY2" fmla="*/ 2114654 h 2114654"/>
                  <a:gd name="connsiteX3" fmla="*/ 0 w 1512168"/>
                  <a:gd name="connsiteY3" fmla="*/ 0 h 2114654"/>
                  <a:gd name="connsiteX0" fmla="*/ 0 w 1519043"/>
                  <a:gd name="connsiteY0" fmla="*/ 0 h 3750949"/>
                  <a:gd name="connsiteX1" fmla="*/ 1512168 w 1519043"/>
                  <a:gd name="connsiteY1" fmla="*/ 0 h 3750949"/>
                  <a:gd name="connsiteX2" fmla="*/ 1519043 w 1519043"/>
                  <a:gd name="connsiteY2" fmla="*/ 3750949 h 3750949"/>
                  <a:gd name="connsiteX3" fmla="*/ 0 w 1519043"/>
                  <a:gd name="connsiteY3" fmla="*/ 0 h 37509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19043" h="3750949">
                    <a:moveTo>
                      <a:pt x="0" y="0"/>
                    </a:moveTo>
                    <a:lnTo>
                      <a:pt x="1512168" y="0"/>
                    </a:lnTo>
                    <a:cubicBezTo>
                      <a:pt x="1514460" y="1250316"/>
                      <a:pt x="1516751" y="2500633"/>
                      <a:pt x="1519043" y="375094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50196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80" name="직사각형 3"/>
              <p:cNvSpPr/>
              <p:nvPr/>
            </p:nvSpPr>
            <p:spPr>
              <a:xfrm rot="16200000" flipH="1" flipV="1">
                <a:off x="7043971" y="4015495"/>
                <a:ext cx="143220" cy="5577627"/>
              </a:xfrm>
              <a:custGeom>
                <a:avLst/>
                <a:gdLst>
                  <a:gd name="connsiteX0" fmla="*/ 0 w 1512168"/>
                  <a:gd name="connsiteY0" fmla="*/ 0 h 2114654"/>
                  <a:gd name="connsiteX1" fmla="*/ 1512168 w 1512168"/>
                  <a:gd name="connsiteY1" fmla="*/ 0 h 2114654"/>
                  <a:gd name="connsiteX2" fmla="*/ 1512168 w 1512168"/>
                  <a:gd name="connsiteY2" fmla="*/ 2114654 h 2114654"/>
                  <a:gd name="connsiteX3" fmla="*/ 0 w 1512168"/>
                  <a:gd name="connsiteY3" fmla="*/ 2114654 h 2114654"/>
                  <a:gd name="connsiteX4" fmla="*/ 0 w 1512168"/>
                  <a:gd name="connsiteY4" fmla="*/ 0 h 2114654"/>
                  <a:gd name="connsiteX0" fmla="*/ 0 w 1512168"/>
                  <a:gd name="connsiteY0" fmla="*/ 0 h 2114654"/>
                  <a:gd name="connsiteX1" fmla="*/ 1512168 w 1512168"/>
                  <a:gd name="connsiteY1" fmla="*/ 0 h 2114654"/>
                  <a:gd name="connsiteX2" fmla="*/ 1512168 w 1512168"/>
                  <a:gd name="connsiteY2" fmla="*/ 2114654 h 2114654"/>
                  <a:gd name="connsiteX3" fmla="*/ 0 w 1512168"/>
                  <a:gd name="connsiteY3" fmla="*/ 0 h 2114654"/>
                  <a:gd name="connsiteX0" fmla="*/ 0 w 1519043"/>
                  <a:gd name="connsiteY0" fmla="*/ 0 h 3750949"/>
                  <a:gd name="connsiteX1" fmla="*/ 1512168 w 1519043"/>
                  <a:gd name="connsiteY1" fmla="*/ 0 h 3750949"/>
                  <a:gd name="connsiteX2" fmla="*/ 1519043 w 1519043"/>
                  <a:gd name="connsiteY2" fmla="*/ 3750949 h 3750949"/>
                  <a:gd name="connsiteX3" fmla="*/ 0 w 1519043"/>
                  <a:gd name="connsiteY3" fmla="*/ 0 h 37509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19043" h="3750949">
                    <a:moveTo>
                      <a:pt x="0" y="0"/>
                    </a:moveTo>
                    <a:lnTo>
                      <a:pt x="1512168" y="0"/>
                    </a:lnTo>
                    <a:cubicBezTo>
                      <a:pt x="1514460" y="1250316"/>
                      <a:pt x="1516751" y="2500633"/>
                      <a:pt x="1519043" y="375094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50196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87" name="직사각형 86"/>
            <p:cNvSpPr/>
            <p:nvPr/>
          </p:nvSpPr>
          <p:spPr>
            <a:xfrm>
              <a:off x="884745" y="1412776"/>
              <a:ext cx="1579278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0" lang="en-US" altLang="ko-KR" sz="2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ea typeface="맑은 고딕"/>
                  <a:cs typeface="Arial" pitchFamily="34" charset="0"/>
                </a:rPr>
                <a:t>Ⅳ. </a:t>
              </a:r>
              <a:r>
                <a:rPr kumimoji="0" lang="ko-KR" altLang="en-US" sz="2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ea typeface="맑은 고딕"/>
                  <a:cs typeface="Arial" pitchFamily="34" charset="0"/>
                </a:rPr>
                <a:t>특장점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모서리가 둥근 직사각형 31"/>
          <p:cNvSpPr/>
          <p:nvPr/>
        </p:nvSpPr>
        <p:spPr>
          <a:xfrm rot="60000">
            <a:off x="577652" y="1331362"/>
            <a:ext cx="8280920" cy="4906070"/>
          </a:xfrm>
          <a:prstGeom prst="roundRect">
            <a:avLst>
              <a:gd name="adj" fmla="val 0"/>
            </a:avLst>
          </a:prstGeom>
          <a:solidFill>
            <a:srgbClr val="5C6AB3"/>
          </a:solidFill>
          <a:ln w="19050">
            <a:solidFill>
              <a:srgbClr val="5C6A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endParaRPr lang="ko-KR" altLang="en-US" sz="1000" dirty="0">
              <a:solidFill>
                <a:srgbClr val="474747"/>
              </a:solidFill>
              <a:latin typeface="+mn-ea"/>
            </a:endParaRPr>
          </a:p>
        </p:txBody>
      </p:sp>
      <p:sp>
        <p:nvSpPr>
          <p:cNvPr id="33" name="모서리가 둥근 직사각형 32"/>
          <p:cNvSpPr/>
          <p:nvPr/>
        </p:nvSpPr>
        <p:spPr>
          <a:xfrm>
            <a:off x="558602" y="1331362"/>
            <a:ext cx="8280920" cy="490607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solidFill>
              <a:srgbClr val="5C6A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endParaRPr lang="ko-KR" altLang="en-US" sz="1000" dirty="0">
              <a:solidFill>
                <a:srgbClr val="474747"/>
              </a:solidFill>
              <a:latin typeface="+mn-ea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59248" y="1502458"/>
            <a:ext cx="4085406" cy="2234206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63058" y="3865440"/>
            <a:ext cx="4085406" cy="2234207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</p:spPr>
      </p:pic>
      <p:sp>
        <p:nvSpPr>
          <p:cNvPr id="28" name="슬라이드 번호 개체 틀 2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5EE3DF-A9F6-4A74-B7E0-03F4D9FFD7D7}" type="slidenum">
              <a:rPr lang="ko-KR" altLang="en-US" smtClean="0"/>
              <a:pPr>
                <a:defRPr/>
              </a:pPr>
              <a:t>25</a:t>
            </a:fld>
            <a:endParaRPr lang="ko-KR" altLang="en-US"/>
          </a:p>
        </p:txBody>
      </p:sp>
      <p:sp>
        <p:nvSpPr>
          <p:cNvPr id="34" name="TextBox 43"/>
          <p:cNvSpPr txBox="1">
            <a:spLocks noChangeArrowheads="1"/>
          </p:cNvSpPr>
          <p:nvPr/>
        </p:nvSpPr>
        <p:spPr bwMode="auto">
          <a:xfrm>
            <a:off x="0" y="320291"/>
            <a:ext cx="248376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400" b="1" dirty="0" smtClean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Ⅳ. </a:t>
            </a:r>
            <a:r>
              <a:rPr kumimoji="0" lang="ko-KR" altLang="en-US" sz="2400" b="1" dirty="0" smtClean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특장점</a:t>
            </a:r>
          </a:p>
        </p:txBody>
      </p:sp>
      <p:cxnSp>
        <p:nvCxnSpPr>
          <p:cNvPr id="11" name="직선 연결선 10"/>
          <p:cNvCxnSpPr/>
          <p:nvPr/>
        </p:nvCxnSpPr>
        <p:spPr>
          <a:xfrm>
            <a:off x="4499992" y="1499761"/>
            <a:ext cx="0" cy="4608512"/>
          </a:xfrm>
          <a:prstGeom prst="line">
            <a:avLst/>
          </a:prstGeom>
          <a:ln w="3175">
            <a:solidFill>
              <a:srgbClr val="5C6AB3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모서리가 둥근 직사각형 9"/>
          <p:cNvSpPr/>
          <p:nvPr/>
        </p:nvSpPr>
        <p:spPr>
          <a:xfrm>
            <a:off x="633368" y="1455731"/>
            <a:ext cx="3794616" cy="4618038"/>
          </a:xfrm>
          <a:prstGeom prst="roundRect">
            <a:avLst>
              <a:gd name="adj" fmla="val 0"/>
            </a:avLst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ko-KR" altLang="en-US" sz="1400" b="1" smtClean="0">
                <a:solidFill>
                  <a:srgbClr val="E46C0A"/>
                </a:solidFill>
              </a:rPr>
              <a:t>쉽고 강력한 개발환경 제공</a:t>
            </a:r>
            <a:endParaRPr lang="en-US" altLang="ko-KR" sz="1400" b="1" smtClean="0">
              <a:solidFill>
                <a:srgbClr val="E46C0A"/>
              </a:solidFill>
            </a:endParaRPr>
          </a:p>
          <a:p>
            <a:endParaRPr lang="en-US" altLang="ko-KR" sz="500" smtClean="0">
              <a:solidFill>
                <a:srgbClr val="474747"/>
              </a:solidFill>
              <a:latin typeface="+mn-ea"/>
            </a:endParaRPr>
          </a:p>
          <a:p>
            <a:endParaRPr lang="en-US" altLang="ko-KR" sz="500" dirty="0" smtClean="0">
              <a:solidFill>
                <a:srgbClr val="474747"/>
              </a:solidFill>
              <a:latin typeface="+mn-ea"/>
            </a:endParaRPr>
          </a:p>
          <a:p>
            <a:pPr>
              <a:buFont typeface="Arial" charset="0"/>
              <a:buChar char="•"/>
            </a:pPr>
            <a:r>
              <a:rPr lang="en-US" altLang="ko-KR" sz="1100" dirty="0" smtClean="0">
                <a:solidFill>
                  <a:srgbClr val="474747"/>
                </a:solidFill>
                <a:latin typeface="+mn-ea"/>
              </a:rPr>
              <a:t> </a:t>
            </a:r>
            <a:r>
              <a:rPr lang="ko-KR" altLang="en-US" sz="1100" dirty="0" smtClean="0">
                <a:solidFill>
                  <a:srgbClr val="474747"/>
                </a:solidFill>
                <a:latin typeface="+mn-ea"/>
              </a:rPr>
              <a:t>자체적으로 고안해낸 스케일 알고리즘을 통해 </a:t>
            </a:r>
            <a:r>
              <a:rPr lang="ko-KR" altLang="en-US" sz="1100" b="1" dirty="0" smtClean="0">
                <a:solidFill>
                  <a:srgbClr val="474747"/>
                </a:solidFill>
                <a:latin typeface="+mn-ea"/>
              </a:rPr>
              <a:t>한번의</a:t>
            </a:r>
            <a:endParaRPr lang="en-US" altLang="ko-KR" sz="1100" b="1" dirty="0" smtClean="0">
              <a:solidFill>
                <a:srgbClr val="474747"/>
              </a:solidFill>
              <a:latin typeface="+mn-ea"/>
            </a:endParaRPr>
          </a:p>
          <a:p>
            <a:r>
              <a:rPr lang="en-US" altLang="ko-KR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  UI </a:t>
            </a:r>
            <a:r>
              <a:rPr lang="ko-KR" altLang="en-US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작업</a:t>
            </a: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으로 </a:t>
            </a:r>
            <a:r>
              <a:rPr lang="ko-KR" altLang="en-US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다양한 해상도 </a:t>
            </a: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및 </a:t>
            </a:r>
            <a:r>
              <a:rPr lang="ko-KR" altLang="en-US" sz="11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모바일</a:t>
            </a:r>
            <a:r>
              <a:rPr lang="ko-KR" altLang="en-US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기기</a:t>
            </a: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에 적용</a:t>
            </a:r>
            <a:endParaRPr lang="en-US" altLang="ko-KR" sz="110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>
              <a:buFont typeface="Arial" charset="0"/>
              <a:buChar char="•"/>
            </a:pPr>
            <a:endParaRPr lang="ko-KR" altLang="en-US" sz="800" dirty="0" smtClean="0">
              <a:solidFill>
                <a:srgbClr val="474747"/>
              </a:solidFill>
              <a:latin typeface="+mn-ea"/>
            </a:endParaRPr>
          </a:p>
          <a:p>
            <a:pPr>
              <a:buFont typeface="Arial" charset="0"/>
              <a:buChar char="•"/>
            </a:pPr>
            <a:r>
              <a:rPr lang="en-US" altLang="ko-KR" sz="1100" dirty="0" smtClean="0">
                <a:solidFill>
                  <a:srgbClr val="474747"/>
                </a:solidFill>
                <a:latin typeface="+mn-ea"/>
              </a:rPr>
              <a:t>  </a:t>
            </a:r>
            <a:r>
              <a:rPr lang="en-US" altLang="ko-KR" sz="1100" b="1" dirty="0" err="1" smtClean="0">
                <a:solidFill>
                  <a:srgbClr val="474747"/>
                </a:solidFill>
                <a:latin typeface="+mn-ea"/>
              </a:rPr>
              <a:t>Xcode</a:t>
            </a:r>
            <a:r>
              <a:rPr lang="en-US" altLang="ko-KR" sz="1100" dirty="0" smtClean="0">
                <a:solidFill>
                  <a:srgbClr val="474747"/>
                </a:solidFill>
                <a:latin typeface="+mn-ea"/>
              </a:rPr>
              <a:t> </a:t>
            </a:r>
            <a:r>
              <a:rPr lang="ko-KR" altLang="en-US" sz="1100" dirty="0" smtClean="0">
                <a:solidFill>
                  <a:srgbClr val="474747"/>
                </a:solidFill>
                <a:latin typeface="+mn-ea"/>
              </a:rPr>
              <a:t>수준의 쉽고 강력한 </a:t>
            </a:r>
            <a:r>
              <a:rPr lang="en-US" altLang="ko-KR" sz="1100" dirty="0" smtClean="0">
                <a:solidFill>
                  <a:srgbClr val="474747"/>
                </a:solidFill>
                <a:latin typeface="+mn-ea"/>
              </a:rPr>
              <a:t>UI </a:t>
            </a:r>
            <a:r>
              <a:rPr lang="ko-KR" altLang="en-US" sz="1100" dirty="0" smtClean="0">
                <a:solidFill>
                  <a:srgbClr val="474747"/>
                </a:solidFill>
                <a:latin typeface="+mn-ea"/>
              </a:rPr>
              <a:t>편집기능 제공</a:t>
            </a:r>
            <a:endParaRPr lang="en-US" altLang="ko-KR" sz="1100" dirty="0" smtClean="0">
              <a:solidFill>
                <a:srgbClr val="474747"/>
              </a:solidFill>
              <a:latin typeface="+mn-ea"/>
            </a:endParaRPr>
          </a:p>
          <a:p>
            <a:r>
              <a:rPr lang="en-US" altLang="ko-KR" sz="1100" dirty="0" smtClean="0">
                <a:solidFill>
                  <a:srgbClr val="474747"/>
                </a:solidFill>
                <a:latin typeface="+mn-ea"/>
              </a:rPr>
              <a:t>   - </a:t>
            </a:r>
            <a:r>
              <a:rPr lang="en-US" altLang="ko-KR" sz="1100" b="1" dirty="0" smtClean="0">
                <a:solidFill>
                  <a:srgbClr val="474747"/>
                </a:solidFill>
                <a:latin typeface="+mn-ea"/>
              </a:rPr>
              <a:t>WYSIWYG </a:t>
            </a:r>
            <a:r>
              <a:rPr lang="ko-KR" altLang="en-US" sz="1100" b="1" dirty="0" smtClean="0">
                <a:solidFill>
                  <a:srgbClr val="474747"/>
                </a:solidFill>
                <a:latin typeface="+mn-ea"/>
              </a:rPr>
              <a:t>에디터</a:t>
            </a:r>
            <a:endParaRPr lang="en-US" altLang="ko-KR" sz="1100" b="1" dirty="0" smtClean="0">
              <a:solidFill>
                <a:srgbClr val="474747"/>
              </a:solidFill>
              <a:latin typeface="+mn-ea"/>
            </a:endParaRPr>
          </a:p>
          <a:p>
            <a:r>
              <a:rPr lang="ko-KR" altLang="en-US" sz="1100" dirty="0" smtClean="0">
                <a:solidFill>
                  <a:srgbClr val="474747"/>
                </a:solidFill>
                <a:latin typeface="+mn-ea"/>
              </a:rPr>
              <a:t>   </a:t>
            </a:r>
            <a:r>
              <a:rPr lang="en-US" altLang="ko-KR" sz="1100" dirty="0" smtClean="0">
                <a:solidFill>
                  <a:srgbClr val="474747"/>
                </a:solidFill>
                <a:latin typeface="+mn-ea"/>
              </a:rPr>
              <a:t>- </a:t>
            </a:r>
            <a:r>
              <a:rPr lang="ko-KR" altLang="en-US" sz="1100" dirty="0" smtClean="0">
                <a:solidFill>
                  <a:srgbClr val="474747"/>
                </a:solidFill>
                <a:latin typeface="+mn-ea"/>
              </a:rPr>
              <a:t>클릭</a:t>
            </a:r>
            <a:r>
              <a:rPr lang="en-US" altLang="ko-KR" sz="1100" dirty="0" smtClean="0">
                <a:solidFill>
                  <a:srgbClr val="474747"/>
                </a:solidFill>
                <a:latin typeface="+mn-ea"/>
              </a:rPr>
              <a:t>, </a:t>
            </a:r>
            <a:r>
              <a:rPr lang="ko-KR" altLang="en-US" sz="1100" dirty="0" err="1" smtClean="0">
                <a:solidFill>
                  <a:srgbClr val="474747"/>
                </a:solidFill>
                <a:latin typeface="+mn-ea"/>
              </a:rPr>
              <a:t>드래그앤드랍을</a:t>
            </a:r>
            <a:r>
              <a:rPr lang="ko-KR" altLang="en-US" sz="1100" dirty="0" smtClean="0">
                <a:solidFill>
                  <a:srgbClr val="474747"/>
                </a:solidFill>
                <a:latin typeface="+mn-ea"/>
              </a:rPr>
              <a:t> 통한 속성 편집 및 이벤트 처리</a:t>
            </a:r>
            <a:endParaRPr lang="en-US" altLang="ko-KR" sz="1100" dirty="0" smtClean="0">
              <a:solidFill>
                <a:srgbClr val="474747"/>
              </a:solidFill>
              <a:latin typeface="+mn-ea"/>
            </a:endParaRPr>
          </a:p>
          <a:p>
            <a:r>
              <a:rPr lang="en-US" altLang="ko-KR" sz="1100" dirty="0" smtClean="0">
                <a:solidFill>
                  <a:srgbClr val="474747"/>
                </a:solidFill>
                <a:latin typeface="+mn-ea"/>
              </a:rPr>
              <a:t>   - </a:t>
            </a:r>
            <a:r>
              <a:rPr lang="ko-KR" altLang="en-US" sz="1100" b="1" dirty="0" smtClean="0">
                <a:solidFill>
                  <a:srgbClr val="474747"/>
                </a:solidFill>
                <a:latin typeface="+mn-ea"/>
              </a:rPr>
              <a:t>스타일 파일을 </a:t>
            </a:r>
            <a:r>
              <a:rPr lang="ko-KR" altLang="en-US" sz="1100" dirty="0" smtClean="0">
                <a:solidFill>
                  <a:srgbClr val="474747"/>
                </a:solidFill>
                <a:latin typeface="+mn-ea"/>
              </a:rPr>
              <a:t>통한 </a:t>
            </a:r>
            <a:r>
              <a:rPr lang="ko-KR" altLang="en-US" sz="1100" b="1" dirty="0" smtClean="0">
                <a:solidFill>
                  <a:srgbClr val="474747"/>
                </a:solidFill>
                <a:latin typeface="+mn-ea"/>
              </a:rPr>
              <a:t>테마 적용 </a:t>
            </a:r>
            <a:r>
              <a:rPr lang="ko-KR" altLang="en-US" sz="1100" dirty="0" smtClean="0">
                <a:solidFill>
                  <a:srgbClr val="474747"/>
                </a:solidFill>
                <a:latin typeface="+mn-ea"/>
              </a:rPr>
              <a:t>가능</a:t>
            </a:r>
            <a:endParaRPr lang="en-US" altLang="ko-KR" sz="1100" dirty="0" smtClean="0">
              <a:solidFill>
                <a:srgbClr val="474747"/>
              </a:solidFill>
              <a:latin typeface="+mn-ea"/>
            </a:endParaRPr>
          </a:p>
          <a:p>
            <a:r>
              <a:rPr lang="en-US" altLang="ko-KR" sz="1100" dirty="0" smtClean="0">
                <a:solidFill>
                  <a:srgbClr val="474747"/>
                </a:solidFill>
                <a:latin typeface="+mn-ea"/>
              </a:rPr>
              <a:t>   - </a:t>
            </a:r>
            <a:r>
              <a:rPr lang="ko-KR" altLang="en-US" sz="1100" dirty="0" err="1" smtClean="0">
                <a:solidFill>
                  <a:srgbClr val="474747"/>
                </a:solidFill>
                <a:latin typeface="+mn-ea"/>
              </a:rPr>
              <a:t>개발시에</a:t>
            </a:r>
            <a:r>
              <a:rPr lang="ko-KR" altLang="en-US" sz="1100" dirty="0" smtClean="0">
                <a:solidFill>
                  <a:srgbClr val="474747"/>
                </a:solidFill>
                <a:latin typeface="+mn-ea"/>
              </a:rPr>
              <a:t> </a:t>
            </a:r>
            <a:r>
              <a:rPr lang="ko-KR" altLang="en-US" sz="1100" dirty="0" err="1" smtClean="0">
                <a:solidFill>
                  <a:srgbClr val="474747"/>
                </a:solidFill>
                <a:latin typeface="+mn-ea"/>
              </a:rPr>
              <a:t>랜드스케이프</a:t>
            </a:r>
            <a:r>
              <a:rPr lang="ko-KR" altLang="en-US" sz="1100" dirty="0" smtClean="0">
                <a:solidFill>
                  <a:srgbClr val="474747"/>
                </a:solidFill>
                <a:latin typeface="+mn-ea"/>
              </a:rPr>
              <a:t> 및 사이즈 변경 레이아웃 </a:t>
            </a:r>
            <a:endParaRPr lang="en-US" altLang="ko-KR" sz="1100" dirty="0" smtClean="0">
              <a:solidFill>
                <a:srgbClr val="474747"/>
              </a:solidFill>
              <a:latin typeface="+mn-ea"/>
            </a:endParaRPr>
          </a:p>
          <a:p>
            <a:r>
              <a:rPr lang="en-US" altLang="ko-KR" sz="1100" dirty="0" smtClean="0">
                <a:solidFill>
                  <a:srgbClr val="474747"/>
                </a:solidFill>
                <a:latin typeface="+mn-ea"/>
              </a:rPr>
              <a:t>     </a:t>
            </a:r>
            <a:r>
              <a:rPr lang="ko-KR" altLang="en-US" sz="1100" dirty="0" smtClean="0">
                <a:solidFill>
                  <a:srgbClr val="474747"/>
                </a:solidFill>
                <a:latin typeface="+mn-ea"/>
              </a:rPr>
              <a:t>확인 가능</a:t>
            </a:r>
          </a:p>
          <a:p>
            <a:pPr>
              <a:buFont typeface="Arial" charset="0"/>
              <a:buChar char="•"/>
            </a:pPr>
            <a:endParaRPr lang="en-US" altLang="ko-KR" sz="800" dirty="0" smtClean="0">
              <a:solidFill>
                <a:srgbClr val="474747"/>
              </a:solidFill>
              <a:latin typeface="+mn-ea"/>
            </a:endParaRPr>
          </a:p>
          <a:p>
            <a:pPr lvl="0">
              <a:buFont typeface="Arial" charset="0"/>
              <a:buChar char="•"/>
            </a:pPr>
            <a:r>
              <a:rPr lang="ko-KR" altLang="en-US" sz="1100" dirty="0" smtClean="0">
                <a:solidFill>
                  <a:srgbClr val="474747"/>
                </a:solidFill>
              </a:rPr>
              <a:t> 컴포넌트의 </a:t>
            </a:r>
            <a:r>
              <a:rPr lang="en-US" altLang="ko-KR" sz="1100" b="1" dirty="0" err="1" smtClean="0">
                <a:solidFill>
                  <a:srgbClr val="474747"/>
                </a:solidFill>
              </a:rPr>
              <a:t>AutoSize</a:t>
            </a:r>
            <a:r>
              <a:rPr lang="en-US" altLang="ko-KR" sz="1100" dirty="0" smtClean="0">
                <a:solidFill>
                  <a:srgbClr val="474747"/>
                </a:solidFill>
              </a:rPr>
              <a:t> </a:t>
            </a:r>
            <a:r>
              <a:rPr lang="ko-KR" altLang="en-US" sz="1100" dirty="0" smtClean="0">
                <a:solidFill>
                  <a:srgbClr val="474747"/>
                </a:solidFill>
              </a:rPr>
              <a:t>및 </a:t>
            </a:r>
            <a:r>
              <a:rPr lang="en-US" altLang="ko-KR" sz="1100" b="1" dirty="0" err="1" smtClean="0">
                <a:solidFill>
                  <a:srgbClr val="474747"/>
                </a:solidFill>
              </a:rPr>
              <a:t>AutoLayout</a:t>
            </a:r>
            <a:r>
              <a:rPr lang="en-US" altLang="ko-KR" sz="1100" dirty="0" smtClean="0">
                <a:solidFill>
                  <a:srgbClr val="474747"/>
                </a:solidFill>
              </a:rPr>
              <a:t> </a:t>
            </a:r>
            <a:r>
              <a:rPr lang="ko-KR" altLang="en-US" sz="1100" dirty="0" smtClean="0">
                <a:solidFill>
                  <a:srgbClr val="474747"/>
                </a:solidFill>
              </a:rPr>
              <a:t>기능을 이용해 </a:t>
            </a:r>
          </a:p>
          <a:p>
            <a:pPr lvl="0"/>
            <a:r>
              <a:rPr lang="ko-KR" altLang="en-US" sz="1100" dirty="0" smtClean="0">
                <a:solidFill>
                  <a:srgbClr val="474747"/>
                </a:solidFill>
              </a:rPr>
              <a:t>   </a:t>
            </a:r>
            <a:r>
              <a:rPr lang="ko-KR" altLang="en-US" sz="1100" b="1" dirty="0" smtClean="0">
                <a:solidFill>
                  <a:srgbClr val="474747"/>
                </a:solidFill>
              </a:rPr>
              <a:t>손쉽게 </a:t>
            </a:r>
            <a:r>
              <a:rPr lang="ko-KR" altLang="en-US" sz="1100" b="1" dirty="0" err="1" smtClean="0">
                <a:solidFill>
                  <a:srgbClr val="474747"/>
                </a:solidFill>
              </a:rPr>
              <a:t>반응형</a:t>
            </a:r>
            <a:r>
              <a:rPr lang="ko-KR" altLang="en-US" sz="1100" b="1" dirty="0" smtClean="0">
                <a:solidFill>
                  <a:srgbClr val="474747"/>
                </a:solidFill>
              </a:rPr>
              <a:t> 레이아웃 구현</a:t>
            </a:r>
            <a:endParaRPr lang="en-US" altLang="ko-KR" sz="1100" b="1" dirty="0" smtClean="0">
              <a:solidFill>
                <a:srgbClr val="474747"/>
              </a:solidFill>
            </a:endParaRPr>
          </a:p>
          <a:p>
            <a:pPr lvl="0"/>
            <a:endParaRPr lang="en-US" altLang="ko-KR" sz="800" dirty="0" smtClean="0">
              <a:solidFill>
                <a:srgbClr val="474747"/>
              </a:solidFill>
              <a:latin typeface="+mn-ea"/>
            </a:endParaRPr>
          </a:p>
          <a:p>
            <a:pPr>
              <a:buFont typeface="Arial" charset="0"/>
              <a:buChar char="•"/>
            </a:pPr>
            <a:r>
              <a:rPr lang="en-US" altLang="ko-KR" sz="1100" dirty="0" smtClean="0">
                <a:solidFill>
                  <a:srgbClr val="474747"/>
                </a:solidFill>
                <a:latin typeface="+mn-ea"/>
              </a:rPr>
              <a:t>  </a:t>
            </a:r>
            <a:r>
              <a:rPr lang="ko-KR" altLang="en-US" sz="1100" b="1" dirty="0" smtClean="0">
                <a:solidFill>
                  <a:srgbClr val="474747"/>
                </a:solidFill>
                <a:latin typeface="+mn-ea"/>
              </a:rPr>
              <a:t>객체지향</a:t>
            </a:r>
            <a:r>
              <a:rPr lang="ko-KR" altLang="en-US" sz="1100" dirty="0" smtClean="0">
                <a:solidFill>
                  <a:srgbClr val="474747"/>
                </a:solidFill>
                <a:latin typeface="+mn-ea"/>
              </a:rPr>
              <a:t> </a:t>
            </a:r>
            <a:r>
              <a:rPr lang="ko-KR" altLang="en-US" sz="1100" smtClean="0">
                <a:solidFill>
                  <a:srgbClr val="474747"/>
                </a:solidFill>
                <a:latin typeface="+mn-ea"/>
              </a:rPr>
              <a:t>및 </a:t>
            </a:r>
            <a:r>
              <a:rPr lang="en-US" altLang="ko-KR" sz="1100" b="1" smtClean="0">
                <a:solidFill>
                  <a:srgbClr val="474747"/>
                </a:solidFill>
                <a:latin typeface="+mn-ea"/>
              </a:rPr>
              <a:t>MVC</a:t>
            </a:r>
            <a:r>
              <a:rPr lang="en-US" altLang="ko-KR" sz="800" b="1" smtClean="0">
                <a:solidFill>
                  <a:srgbClr val="474747"/>
                </a:solidFill>
                <a:latin typeface="+mn-ea"/>
              </a:rPr>
              <a:t>(Model, View, </a:t>
            </a:r>
            <a:r>
              <a:rPr lang="en-US" altLang="ko-KR" sz="800" b="1" dirty="0" smtClean="0">
                <a:solidFill>
                  <a:srgbClr val="474747"/>
                </a:solidFill>
                <a:latin typeface="+mn-ea"/>
              </a:rPr>
              <a:t>Controller)</a:t>
            </a:r>
            <a:r>
              <a:rPr lang="en-US" altLang="ko-KR" sz="1100" dirty="0" smtClean="0">
                <a:solidFill>
                  <a:srgbClr val="474747"/>
                </a:solidFill>
                <a:latin typeface="+mn-ea"/>
              </a:rPr>
              <a:t> </a:t>
            </a:r>
            <a:r>
              <a:rPr lang="ko-KR" altLang="en-US" sz="1100" dirty="0" smtClean="0">
                <a:solidFill>
                  <a:srgbClr val="474747"/>
                </a:solidFill>
                <a:latin typeface="+mn-ea"/>
              </a:rPr>
              <a:t>패턴을 완벽히 </a:t>
            </a:r>
            <a:endParaRPr lang="en-US" altLang="ko-KR" sz="1100" dirty="0" smtClean="0">
              <a:solidFill>
                <a:srgbClr val="474747"/>
              </a:solidFill>
              <a:latin typeface="+mn-ea"/>
            </a:endParaRPr>
          </a:p>
          <a:p>
            <a:r>
              <a:rPr lang="en-US" altLang="ko-KR" sz="1100" dirty="0" smtClean="0">
                <a:solidFill>
                  <a:srgbClr val="474747"/>
                </a:solidFill>
                <a:latin typeface="+mn-ea"/>
              </a:rPr>
              <a:t>   </a:t>
            </a:r>
            <a:r>
              <a:rPr lang="ko-KR" altLang="en-US" sz="1100" dirty="0" smtClean="0">
                <a:solidFill>
                  <a:srgbClr val="474747"/>
                </a:solidFill>
                <a:latin typeface="+mn-ea"/>
              </a:rPr>
              <a:t>구현한 </a:t>
            </a:r>
            <a:r>
              <a:rPr lang="ko-KR" altLang="en-US" sz="1100" b="1" dirty="0" smtClean="0">
                <a:solidFill>
                  <a:srgbClr val="474747"/>
                </a:solidFill>
                <a:latin typeface="+mn-ea"/>
              </a:rPr>
              <a:t>자바스크립트 개발 </a:t>
            </a:r>
            <a:r>
              <a:rPr lang="ko-KR" altLang="en-US" sz="1100" b="1" dirty="0" err="1" smtClean="0">
                <a:solidFill>
                  <a:srgbClr val="474747"/>
                </a:solidFill>
                <a:latin typeface="+mn-ea"/>
              </a:rPr>
              <a:t>프레임웍</a:t>
            </a:r>
            <a:endParaRPr lang="en-US" altLang="ko-KR" sz="1100" b="1" dirty="0" smtClean="0">
              <a:solidFill>
                <a:srgbClr val="474747"/>
              </a:solidFill>
              <a:latin typeface="+mn-ea"/>
            </a:endParaRPr>
          </a:p>
          <a:p>
            <a:pPr>
              <a:buFont typeface="Arial" charset="0"/>
              <a:buChar char="•"/>
            </a:pPr>
            <a:endParaRPr lang="en-US" altLang="ko-KR" sz="800" dirty="0" smtClean="0">
              <a:solidFill>
                <a:srgbClr val="474747"/>
              </a:solidFill>
              <a:latin typeface="+mn-ea"/>
            </a:endParaRPr>
          </a:p>
          <a:p>
            <a:pPr>
              <a:buFont typeface="Arial" charset="0"/>
              <a:buChar char="•"/>
            </a:pPr>
            <a:r>
              <a:rPr lang="en-US" altLang="ko-KR" sz="1100" dirty="0" smtClean="0">
                <a:solidFill>
                  <a:srgbClr val="474747"/>
                </a:solidFill>
                <a:latin typeface="+mn-ea"/>
              </a:rPr>
              <a:t>  </a:t>
            </a:r>
            <a:r>
              <a:rPr lang="ko-KR" altLang="en-US" sz="1100" dirty="0" smtClean="0">
                <a:solidFill>
                  <a:srgbClr val="474747"/>
                </a:solidFill>
                <a:latin typeface="+mn-ea"/>
              </a:rPr>
              <a:t>편집기를 통한 </a:t>
            </a:r>
            <a:r>
              <a:rPr lang="ko-KR" altLang="en-US" sz="1100" b="1" dirty="0" smtClean="0">
                <a:solidFill>
                  <a:srgbClr val="474747"/>
                </a:solidFill>
                <a:latin typeface="+mn-ea"/>
              </a:rPr>
              <a:t>컴포넌트</a:t>
            </a:r>
            <a:r>
              <a:rPr lang="ko-KR" altLang="en-US" sz="1100" dirty="0" smtClean="0">
                <a:solidFill>
                  <a:srgbClr val="474747"/>
                </a:solidFill>
                <a:latin typeface="+mn-ea"/>
              </a:rPr>
              <a:t>의 표준전문 </a:t>
            </a:r>
            <a:r>
              <a:rPr lang="ko-KR" altLang="en-US" sz="1100" dirty="0" err="1" smtClean="0">
                <a:solidFill>
                  <a:srgbClr val="474747"/>
                </a:solidFill>
                <a:latin typeface="+mn-ea"/>
              </a:rPr>
              <a:t>셋팅과</a:t>
            </a:r>
            <a:r>
              <a:rPr lang="ko-KR" altLang="en-US" sz="1100" dirty="0" smtClean="0">
                <a:solidFill>
                  <a:srgbClr val="474747"/>
                </a:solidFill>
                <a:latin typeface="+mn-ea"/>
              </a:rPr>
              <a:t> 런타임 </a:t>
            </a:r>
            <a:endParaRPr lang="en-US" altLang="ko-KR" sz="1100" dirty="0" smtClean="0">
              <a:solidFill>
                <a:srgbClr val="474747"/>
              </a:solidFill>
              <a:latin typeface="+mn-ea"/>
            </a:endParaRPr>
          </a:p>
          <a:p>
            <a:r>
              <a:rPr lang="en-US" altLang="ko-KR" sz="1100" dirty="0" smtClean="0">
                <a:solidFill>
                  <a:srgbClr val="474747"/>
                </a:solidFill>
                <a:latin typeface="+mn-ea"/>
              </a:rPr>
              <a:t>  </a:t>
            </a:r>
            <a:r>
              <a:rPr lang="ko-KR" altLang="en-US" sz="1100" dirty="0" smtClean="0">
                <a:solidFill>
                  <a:srgbClr val="474747"/>
                </a:solidFill>
                <a:latin typeface="+mn-ea"/>
              </a:rPr>
              <a:t> </a:t>
            </a:r>
            <a:r>
              <a:rPr lang="ko-KR" altLang="en-US" sz="1100" b="1" dirty="0" smtClean="0">
                <a:solidFill>
                  <a:srgbClr val="474747"/>
                </a:solidFill>
                <a:latin typeface="+mn-ea"/>
              </a:rPr>
              <a:t>자동 데이터 </a:t>
            </a:r>
            <a:r>
              <a:rPr lang="ko-KR" altLang="en-US" sz="1100" b="1" dirty="0" err="1" smtClean="0">
                <a:solidFill>
                  <a:srgbClr val="474747"/>
                </a:solidFill>
                <a:latin typeface="+mn-ea"/>
              </a:rPr>
              <a:t>매핑</a:t>
            </a:r>
            <a:r>
              <a:rPr lang="ko-KR" altLang="en-US" sz="1100" b="1" dirty="0" smtClean="0">
                <a:solidFill>
                  <a:srgbClr val="474747"/>
                </a:solidFill>
                <a:latin typeface="+mn-ea"/>
              </a:rPr>
              <a:t> </a:t>
            </a:r>
            <a:r>
              <a:rPr lang="ko-KR" altLang="en-US" sz="1100" dirty="0" smtClean="0">
                <a:solidFill>
                  <a:srgbClr val="474747"/>
                </a:solidFill>
                <a:latin typeface="+mn-ea"/>
              </a:rPr>
              <a:t>제공</a:t>
            </a:r>
            <a:endParaRPr lang="en-US" altLang="ko-KR" sz="1100" dirty="0" smtClean="0">
              <a:solidFill>
                <a:srgbClr val="474747"/>
              </a:solidFill>
              <a:latin typeface="+mn-ea"/>
            </a:endParaRPr>
          </a:p>
          <a:p>
            <a:pPr>
              <a:buFont typeface="Arial" charset="0"/>
              <a:buChar char="•"/>
            </a:pPr>
            <a:endParaRPr lang="en-US" altLang="ko-KR" sz="800" dirty="0" smtClean="0">
              <a:solidFill>
                <a:srgbClr val="474747"/>
              </a:solidFill>
              <a:latin typeface="+mn-ea"/>
            </a:endParaRPr>
          </a:p>
          <a:p>
            <a:pPr>
              <a:buFont typeface="Arial" charset="0"/>
              <a:buChar char="•"/>
            </a:pPr>
            <a:r>
              <a:rPr lang="en-US" altLang="ko-KR" sz="1100" dirty="0" smtClean="0">
                <a:solidFill>
                  <a:srgbClr val="474747"/>
                </a:solidFill>
                <a:latin typeface="+mn-ea"/>
              </a:rPr>
              <a:t>  </a:t>
            </a:r>
            <a:r>
              <a:rPr lang="ko-KR" altLang="en-US" sz="1100" dirty="0" smtClean="0">
                <a:solidFill>
                  <a:srgbClr val="474747"/>
                </a:solidFill>
                <a:latin typeface="+mn-ea"/>
              </a:rPr>
              <a:t>강력한 </a:t>
            </a:r>
            <a:r>
              <a:rPr lang="ko-KR" altLang="en-US" sz="1100" b="1" dirty="0" err="1" smtClean="0">
                <a:solidFill>
                  <a:srgbClr val="474747"/>
                </a:solidFill>
                <a:latin typeface="+mn-ea"/>
              </a:rPr>
              <a:t>그리드</a:t>
            </a:r>
            <a:r>
              <a:rPr lang="ko-KR" altLang="en-US" sz="1100" b="1" dirty="0" smtClean="0">
                <a:solidFill>
                  <a:srgbClr val="474747"/>
                </a:solidFill>
                <a:latin typeface="+mn-ea"/>
              </a:rPr>
              <a:t> 컴포넌트</a:t>
            </a:r>
            <a:r>
              <a:rPr lang="ko-KR" altLang="en-US" sz="1100" dirty="0" smtClean="0">
                <a:solidFill>
                  <a:srgbClr val="474747"/>
                </a:solidFill>
                <a:latin typeface="+mn-ea"/>
              </a:rPr>
              <a:t>와 </a:t>
            </a:r>
            <a:r>
              <a:rPr lang="ko-KR" altLang="en-US" sz="1100" b="1" dirty="0" smtClean="0">
                <a:solidFill>
                  <a:srgbClr val="474747"/>
                </a:solidFill>
                <a:latin typeface="+mn-ea"/>
              </a:rPr>
              <a:t>차트 컴포넌트</a:t>
            </a:r>
            <a:r>
              <a:rPr lang="ko-KR" altLang="en-US" sz="1100" dirty="0" smtClean="0">
                <a:solidFill>
                  <a:srgbClr val="474747"/>
                </a:solidFill>
                <a:latin typeface="+mn-ea"/>
              </a:rPr>
              <a:t> 제공으로</a:t>
            </a:r>
            <a:endParaRPr lang="en-US" altLang="ko-KR" sz="1100" dirty="0" smtClean="0">
              <a:solidFill>
                <a:srgbClr val="474747"/>
              </a:solidFill>
              <a:latin typeface="+mn-ea"/>
            </a:endParaRPr>
          </a:p>
          <a:p>
            <a:r>
              <a:rPr lang="en-US" altLang="ko-KR" sz="1100" dirty="0" smtClean="0">
                <a:solidFill>
                  <a:srgbClr val="474747"/>
                </a:solidFill>
                <a:latin typeface="+mn-ea"/>
              </a:rPr>
              <a:t>   </a:t>
            </a:r>
            <a:r>
              <a:rPr lang="ko-KR" altLang="en-US" sz="1100" b="1" dirty="0" smtClean="0">
                <a:solidFill>
                  <a:srgbClr val="474747"/>
                </a:solidFill>
                <a:latin typeface="+mn-ea"/>
              </a:rPr>
              <a:t>코딩</a:t>
            </a:r>
            <a:r>
              <a:rPr lang="en-US" altLang="ko-KR" sz="1100" b="1" dirty="0" smtClean="0">
                <a:solidFill>
                  <a:srgbClr val="474747"/>
                </a:solidFill>
                <a:latin typeface="+mn-ea"/>
              </a:rPr>
              <a:t> </a:t>
            </a:r>
            <a:r>
              <a:rPr lang="ko-KR" altLang="en-US" sz="1100" b="1" dirty="0" smtClean="0">
                <a:solidFill>
                  <a:srgbClr val="474747"/>
                </a:solidFill>
                <a:latin typeface="+mn-ea"/>
              </a:rPr>
              <a:t>없이도 </a:t>
            </a:r>
            <a:r>
              <a:rPr lang="ko-KR" altLang="en-US" sz="1100" dirty="0" smtClean="0">
                <a:solidFill>
                  <a:srgbClr val="474747"/>
                </a:solidFill>
                <a:latin typeface="+mn-ea"/>
              </a:rPr>
              <a:t>시세 및 차트 작성 가능</a:t>
            </a:r>
            <a:endParaRPr lang="en-US" altLang="ko-KR" sz="1100" dirty="0" smtClean="0">
              <a:solidFill>
                <a:srgbClr val="474747"/>
              </a:solidFill>
              <a:latin typeface="+mn-ea"/>
            </a:endParaRPr>
          </a:p>
          <a:p>
            <a:endParaRPr lang="en-US" altLang="ko-KR" sz="1100" dirty="0" smtClean="0">
              <a:solidFill>
                <a:srgbClr val="474747"/>
              </a:solidFill>
              <a:latin typeface="+mn-ea"/>
            </a:endParaRPr>
          </a:p>
          <a:p>
            <a:pPr>
              <a:buFont typeface="Arial" pitchFamily="34" charset="0"/>
              <a:buChar char="•"/>
            </a:pP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 배포 산출물의 보안</a:t>
            </a: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 </a:t>
            </a: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압축 및 </a:t>
            </a:r>
            <a:r>
              <a:rPr lang="ko-KR" altLang="en-US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패치 작업의 자동화</a:t>
            </a:r>
            <a:endParaRPr lang="en-US" altLang="ko-KR" sz="1100" b="1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  (</a:t>
            </a:r>
            <a:r>
              <a:rPr lang="ko-KR" altLang="en-US" sz="110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고객사의 배포서버와도 </a:t>
            </a: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연동 가능</a:t>
            </a:r>
            <a:r>
              <a:rPr lang="en-US" altLang="ko-KR" sz="1100" dirty="0" smtClean="0">
                <a:solidFill>
                  <a:srgbClr val="474747"/>
                </a:solidFill>
                <a:latin typeface="+mn-ea"/>
              </a:rPr>
              <a:t>)</a:t>
            </a:r>
          </a:p>
          <a:p>
            <a:pPr>
              <a:buFont typeface="Arial" pitchFamily="34" charset="0"/>
              <a:buChar char="•"/>
            </a:pPr>
            <a:endParaRPr lang="en-US" altLang="ko-KR" sz="1100" dirty="0" smtClean="0">
              <a:solidFill>
                <a:srgbClr val="474747"/>
              </a:solidFill>
              <a:latin typeface="+mn-ea"/>
            </a:endParaRPr>
          </a:p>
          <a:p>
            <a:pPr>
              <a:buFont typeface="Arial" pitchFamily="34" charset="0"/>
              <a:buChar char="•"/>
            </a:pPr>
            <a:r>
              <a:rPr lang="en-US" altLang="ko-KR" sz="1100" dirty="0" smtClean="0">
                <a:solidFill>
                  <a:srgbClr val="474747"/>
                </a:solidFill>
                <a:latin typeface="+mn-ea"/>
              </a:rPr>
              <a:t>  </a:t>
            </a:r>
            <a:r>
              <a:rPr lang="ko-KR" altLang="en-US" sz="1100" b="1" dirty="0" smtClean="0">
                <a:solidFill>
                  <a:srgbClr val="474747"/>
                </a:solidFill>
                <a:latin typeface="+mn-ea"/>
              </a:rPr>
              <a:t>하나의 </a:t>
            </a:r>
            <a:r>
              <a:rPr lang="en-US" altLang="ko-KR" sz="1100" b="1" smtClean="0">
                <a:solidFill>
                  <a:srgbClr val="474747"/>
                </a:solidFill>
                <a:latin typeface="+mn-ea"/>
              </a:rPr>
              <a:t>API</a:t>
            </a:r>
            <a:r>
              <a:rPr lang="ko-KR" altLang="en-US" sz="1100" smtClean="0">
                <a:solidFill>
                  <a:srgbClr val="474747"/>
                </a:solidFill>
                <a:latin typeface="+mn-ea"/>
              </a:rPr>
              <a:t>로 다양한 </a:t>
            </a:r>
            <a:r>
              <a:rPr lang="en-US" altLang="ko-KR" sz="1100" smtClean="0">
                <a:solidFill>
                  <a:srgbClr val="474747"/>
                </a:solidFill>
                <a:latin typeface="+mn-ea"/>
              </a:rPr>
              <a:t>Device</a:t>
            </a:r>
            <a:r>
              <a:rPr lang="ko-KR" altLang="en-US" sz="1100" smtClean="0">
                <a:solidFill>
                  <a:srgbClr val="474747"/>
                </a:solidFill>
                <a:latin typeface="+mn-ea"/>
              </a:rPr>
              <a:t>를</a:t>
            </a:r>
            <a:r>
              <a:rPr lang="ko-KR" altLang="en-US" sz="1100" b="1" smtClean="0">
                <a:solidFill>
                  <a:srgbClr val="474747"/>
                </a:solidFill>
                <a:latin typeface="+mn-ea"/>
              </a:rPr>
              <a:t> 제한없이 </a:t>
            </a:r>
            <a:r>
              <a:rPr lang="ko-KR" altLang="en-US" sz="1100" smtClean="0">
                <a:solidFill>
                  <a:srgbClr val="474747"/>
                </a:solidFill>
                <a:latin typeface="+mn-ea"/>
              </a:rPr>
              <a:t>제어 가능</a:t>
            </a:r>
            <a:endParaRPr lang="en-US" altLang="ko-KR" sz="1100" smtClean="0">
              <a:solidFill>
                <a:srgbClr val="474747"/>
              </a:solidFill>
              <a:latin typeface="+mn-ea"/>
            </a:endParaRPr>
          </a:p>
          <a:p>
            <a:endParaRPr lang="ko-KR" altLang="en-US" sz="1000" dirty="0">
              <a:solidFill>
                <a:srgbClr val="474747"/>
              </a:solidFill>
              <a:latin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모서리가 둥근 직사각형 50"/>
          <p:cNvSpPr/>
          <p:nvPr/>
        </p:nvSpPr>
        <p:spPr>
          <a:xfrm rot="60000">
            <a:off x="577652" y="1331362"/>
            <a:ext cx="8280920" cy="4906070"/>
          </a:xfrm>
          <a:prstGeom prst="roundRect">
            <a:avLst>
              <a:gd name="adj" fmla="val 0"/>
            </a:avLst>
          </a:prstGeom>
          <a:solidFill>
            <a:srgbClr val="5C6AB3"/>
          </a:solidFill>
          <a:ln w="19050">
            <a:solidFill>
              <a:srgbClr val="5C6A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endParaRPr lang="ko-KR" altLang="en-US" sz="1000" dirty="0">
              <a:solidFill>
                <a:srgbClr val="474747"/>
              </a:solidFill>
              <a:latin typeface="+mn-ea"/>
            </a:endParaRPr>
          </a:p>
        </p:txBody>
      </p:sp>
      <p:sp>
        <p:nvSpPr>
          <p:cNvPr id="44" name="모서리가 둥근 직사각형 43"/>
          <p:cNvSpPr/>
          <p:nvPr/>
        </p:nvSpPr>
        <p:spPr>
          <a:xfrm>
            <a:off x="558602" y="1331362"/>
            <a:ext cx="8280920" cy="490607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solidFill>
              <a:srgbClr val="5C6A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endParaRPr lang="ko-KR" altLang="en-US" sz="1000" dirty="0">
              <a:solidFill>
                <a:srgbClr val="474747"/>
              </a:solidFill>
              <a:latin typeface="+mn-ea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4621488" y="1663275"/>
            <a:ext cx="1150159" cy="772449"/>
          </a:xfrm>
          <a:prstGeom prst="roundRect">
            <a:avLst>
              <a:gd name="adj" fmla="val 6882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endParaRPr lang="ko-KR" altLang="en-US" sz="1000" dirty="0" smtClean="0">
              <a:solidFill>
                <a:schemeClr val="tx1"/>
              </a:solidFill>
              <a:latin typeface="HY동녘B" pitchFamily="18" charset="-127"/>
              <a:ea typeface="HY동녘B" pitchFamily="18" charset="-127"/>
            </a:endParaRPr>
          </a:p>
        </p:txBody>
      </p:sp>
      <p:sp>
        <p:nvSpPr>
          <p:cNvPr id="9" name="위쪽 화살표 8"/>
          <p:cNvSpPr/>
          <p:nvPr/>
        </p:nvSpPr>
        <p:spPr>
          <a:xfrm>
            <a:off x="5081425" y="2534599"/>
            <a:ext cx="257483" cy="321854"/>
          </a:xfrm>
          <a:prstGeom prst="upArrow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</a:endParaRPr>
          </a:p>
        </p:txBody>
      </p:sp>
      <p:grpSp>
        <p:nvGrpSpPr>
          <p:cNvPr id="2" name="그룹 68"/>
          <p:cNvGrpSpPr/>
          <p:nvPr/>
        </p:nvGrpSpPr>
        <p:grpSpPr>
          <a:xfrm>
            <a:off x="8382467" y="2015441"/>
            <a:ext cx="285363" cy="64371"/>
            <a:chOff x="7473280" y="2060848"/>
            <a:chExt cx="319220" cy="72008"/>
          </a:xfrm>
          <a:solidFill>
            <a:schemeClr val="tx1">
              <a:lumMod val="95000"/>
              <a:lumOff val="5000"/>
            </a:schemeClr>
          </a:solidFill>
        </p:grpSpPr>
        <p:sp>
          <p:nvSpPr>
            <p:cNvPr id="13" name="타원 12"/>
            <p:cNvSpPr/>
            <p:nvPr/>
          </p:nvSpPr>
          <p:spPr>
            <a:xfrm>
              <a:off x="7473280" y="2060848"/>
              <a:ext cx="72008" cy="72008"/>
            </a:xfrm>
            <a:prstGeom prst="ellipse">
              <a:avLst/>
            </a:prstGeom>
            <a:grpFill/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타원 13"/>
            <p:cNvSpPr/>
            <p:nvPr/>
          </p:nvSpPr>
          <p:spPr>
            <a:xfrm>
              <a:off x="7592804" y="2060848"/>
              <a:ext cx="72008" cy="72008"/>
            </a:xfrm>
            <a:prstGeom prst="ellipse">
              <a:avLst/>
            </a:prstGeom>
            <a:grpFill/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7720492" y="2060848"/>
              <a:ext cx="72008" cy="72008"/>
            </a:xfrm>
            <a:prstGeom prst="ellipse">
              <a:avLst/>
            </a:prstGeom>
            <a:grpFill/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6" name="모서리가 둥근 직사각형 15"/>
          <p:cNvSpPr/>
          <p:nvPr/>
        </p:nvSpPr>
        <p:spPr>
          <a:xfrm>
            <a:off x="5854977" y="1663275"/>
            <a:ext cx="1150159" cy="772449"/>
          </a:xfrm>
          <a:prstGeom prst="roundRect">
            <a:avLst>
              <a:gd name="adj" fmla="val 6882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endParaRPr lang="ko-KR" altLang="en-US" sz="1000" dirty="0" smtClean="0">
              <a:solidFill>
                <a:schemeClr val="tx1"/>
              </a:solidFill>
              <a:latin typeface="HY동녘B" pitchFamily="18" charset="-127"/>
              <a:ea typeface="HY동녘B" pitchFamily="18" charset="-127"/>
            </a:endParaRPr>
          </a:p>
        </p:txBody>
      </p:sp>
      <p:sp>
        <p:nvSpPr>
          <p:cNvPr id="17" name="위쪽 화살표 16"/>
          <p:cNvSpPr/>
          <p:nvPr/>
        </p:nvSpPr>
        <p:spPr>
          <a:xfrm>
            <a:off x="6314914" y="2534599"/>
            <a:ext cx="257483" cy="321854"/>
          </a:xfrm>
          <a:prstGeom prst="up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7103566" y="1663275"/>
            <a:ext cx="1150159" cy="772449"/>
          </a:xfrm>
          <a:prstGeom prst="roundRect">
            <a:avLst>
              <a:gd name="adj" fmla="val 6882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endParaRPr lang="ko-KR" altLang="en-US" sz="1000" dirty="0" smtClean="0">
              <a:solidFill>
                <a:schemeClr val="tx1"/>
              </a:solidFill>
              <a:latin typeface="HY동녘B" pitchFamily="18" charset="-127"/>
              <a:ea typeface="HY동녘B" pitchFamily="18" charset="-127"/>
            </a:endParaRPr>
          </a:p>
        </p:txBody>
      </p:sp>
      <p:sp>
        <p:nvSpPr>
          <p:cNvPr id="19" name="위쪽 화살표 18"/>
          <p:cNvSpPr/>
          <p:nvPr/>
        </p:nvSpPr>
        <p:spPr>
          <a:xfrm>
            <a:off x="7563503" y="2534599"/>
            <a:ext cx="257483" cy="321854"/>
          </a:xfrm>
          <a:prstGeom prst="up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</a:endParaRPr>
          </a:p>
        </p:txBody>
      </p:sp>
      <p:pic>
        <p:nvPicPr>
          <p:cNvPr id="20" name="Picture 7" descr="C:\Users\kyun\Desktop\제목-없음-10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14959" y="1767007"/>
            <a:ext cx="579337" cy="386907"/>
          </a:xfrm>
          <a:prstGeom prst="rect">
            <a:avLst/>
          </a:prstGeom>
          <a:noFill/>
        </p:spPr>
      </p:pic>
      <p:sp>
        <p:nvSpPr>
          <p:cNvPr id="21" name="모서리가 둥근 직사각형 20"/>
          <p:cNvSpPr/>
          <p:nvPr/>
        </p:nvSpPr>
        <p:spPr>
          <a:xfrm>
            <a:off x="4721847" y="2142253"/>
            <a:ext cx="940804" cy="188161"/>
          </a:xfrm>
          <a:prstGeom prst="roundRect">
            <a:avLst/>
          </a:prstGeom>
          <a:solidFill>
            <a:srgbClr val="5C6A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  <a:latin typeface="+mn-ea"/>
              </a:rPr>
              <a:t>IOS </a:t>
            </a:r>
            <a:r>
              <a:rPr lang="ko-KR" altLang="en-US" sz="1000" b="1" dirty="0" smtClean="0">
                <a:solidFill>
                  <a:schemeClr val="bg1"/>
                </a:solidFill>
                <a:latin typeface="+mn-ea"/>
              </a:rPr>
              <a:t>기기</a:t>
            </a:r>
          </a:p>
        </p:txBody>
      </p:sp>
      <p:pic>
        <p:nvPicPr>
          <p:cNvPr id="22" name="Picture 9" descr="C:\Users\kyun\Desktop\제목-없음-14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201063" y="1774987"/>
            <a:ext cx="579337" cy="405536"/>
          </a:xfrm>
          <a:prstGeom prst="rect">
            <a:avLst/>
          </a:prstGeom>
          <a:noFill/>
        </p:spPr>
      </p:pic>
      <p:pic>
        <p:nvPicPr>
          <p:cNvPr id="23" name="Picture 8" descr="C:\Users\kyun\Desktop\제목-없음-12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116111" y="1810165"/>
            <a:ext cx="197153" cy="386225"/>
          </a:xfrm>
          <a:prstGeom prst="rect">
            <a:avLst/>
          </a:prstGeom>
          <a:noFill/>
        </p:spPr>
      </p:pic>
      <p:sp>
        <p:nvSpPr>
          <p:cNvPr id="24" name="모서리가 둥근 직사각형 23"/>
          <p:cNvSpPr/>
          <p:nvPr/>
        </p:nvSpPr>
        <p:spPr>
          <a:xfrm>
            <a:off x="5955336" y="2142253"/>
            <a:ext cx="940804" cy="188161"/>
          </a:xfrm>
          <a:prstGeom prst="roundRect">
            <a:avLst/>
          </a:prstGeom>
          <a:solidFill>
            <a:srgbClr val="5C6A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  <a:latin typeface="+mn-ea"/>
              </a:rPr>
              <a:t>Android</a:t>
            </a:r>
            <a:r>
              <a:rPr lang="ko-KR" altLang="en-US" sz="1000" b="1" dirty="0" smtClean="0">
                <a:solidFill>
                  <a:schemeClr val="bg1"/>
                </a:solidFill>
                <a:latin typeface="+mn-ea"/>
              </a:rPr>
              <a:t>기기</a:t>
            </a:r>
          </a:p>
        </p:txBody>
      </p:sp>
      <p:pic>
        <p:nvPicPr>
          <p:cNvPr id="25" name="Picture 10" descr="C:\Users\kyun\Desktop\제목-없음-16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425420" y="1774987"/>
            <a:ext cx="500841" cy="476260"/>
          </a:xfrm>
          <a:prstGeom prst="rect">
            <a:avLst/>
          </a:prstGeom>
          <a:noFill/>
        </p:spPr>
      </p:pic>
      <p:sp>
        <p:nvSpPr>
          <p:cNvPr id="26" name="모서리가 둥근 직사각형 25"/>
          <p:cNvSpPr/>
          <p:nvPr/>
        </p:nvSpPr>
        <p:spPr>
          <a:xfrm>
            <a:off x="7203925" y="2142253"/>
            <a:ext cx="940804" cy="188161"/>
          </a:xfrm>
          <a:prstGeom prst="roundRect">
            <a:avLst/>
          </a:prstGeom>
          <a:solidFill>
            <a:srgbClr val="5C6A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  <a:latin typeface="+mn-ea"/>
              </a:rPr>
              <a:t>Windows </a:t>
            </a:r>
            <a:r>
              <a:rPr lang="ko-KR" altLang="en-US" sz="1000" b="1" dirty="0" smtClean="0">
                <a:solidFill>
                  <a:schemeClr val="bg1"/>
                </a:solidFill>
                <a:latin typeface="+mn-ea"/>
              </a:rPr>
              <a:t>기기</a:t>
            </a:r>
          </a:p>
        </p:txBody>
      </p:sp>
      <p:sp>
        <p:nvSpPr>
          <p:cNvPr id="27" name="모서리가 둥근 직사각형 26"/>
          <p:cNvSpPr/>
          <p:nvPr/>
        </p:nvSpPr>
        <p:spPr>
          <a:xfrm>
            <a:off x="4716016" y="2995422"/>
            <a:ext cx="3893116" cy="470177"/>
          </a:xfrm>
          <a:prstGeom prst="roundRect">
            <a:avLst>
              <a:gd name="adj" fmla="val 13238"/>
            </a:avLst>
          </a:prstGeom>
          <a:solidFill>
            <a:srgbClr val="5C6A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Hybrid / Web Browser</a:t>
            </a:r>
          </a:p>
        </p:txBody>
      </p:sp>
      <p:sp>
        <p:nvSpPr>
          <p:cNvPr id="28" name="위쪽 화살표 27"/>
          <p:cNvSpPr/>
          <p:nvPr/>
        </p:nvSpPr>
        <p:spPr>
          <a:xfrm>
            <a:off x="8346965" y="2524868"/>
            <a:ext cx="257483" cy="321854"/>
          </a:xfrm>
          <a:prstGeom prst="up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4716016" y="5025404"/>
            <a:ext cx="3893116" cy="470177"/>
          </a:xfrm>
          <a:prstGeom prst="roundRect">
            <a:avLst>
              <a:gd name="adj" fmla="val 13238"/>
            </a:avLst>
          </a:prstGeom>
          <a:solidFill>
            <a:srgbClr val="5C6A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ko-KR" altLang="en-US" sz="1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통합 플랫폼 편집기</a:t>
            </a:r>
          </a:p>
        </p:txBody>
      </p:sp>
      <p:sp>
        <p:nvSpPr>
          <p:cNvPr id="31" name="위쪽 화살표 30"/>
          <p:cNvSpPr/>
          <p:nvPr/>
        </p:nvSpPr>
        <p:spPr>
          <a:xfrm>
            <a:off x="6538155" y="3609258"/>
            <a:ext cx="257483" cy="321854"/>
          </a:xfrm>
          <a:prstGeom prst="up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2" name="위쪽 화살표 31"/>
          <p:cNvSpPr/>
          <p:nvPr/>
        </p:nvSpPr>
        <p:spPr>
          <a:xfrm>
            <a:off x="6546765" y="4602223"/>
            <a:ext cx="257483" cy="321854"/>
          </a:xfrm>
          <a:prstGeom prst="up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</a:endParaRPr>
          </a:p>
        </p:txBody>
      </p:sp>
      <p:grpSp>
        <p:nvGrpSpPr>
          <p:cNvPr id="3" name="그룹 44"/>
          <p:cNvGrpSpPr/>
          <p:nvPr/>
        </p:nvGrpSpPr>
        <p:grpSpPr>
          <a:xfrm>
            <a:off x="4652634" y="5615802"/>
            <a:ext cx="4248472" cy="579337"/>
            <a:chOff x="2213760" y="5741420"/>
            <a:chExt cx="6144710" cy="648072"/>
          </a:xfrm>
        </p:grpSpPr>
        <p:sp>
          <p:nvSpPr>
            <p:cNvPr id="34" name="모서리가 둥근 직사각형 33"/>
            <p:cNvSpPr/>
            <p:nvPr/>
          </p:nvSpPr>
          <p:spPr>
            <a:xfrm>
              <a:off x="2213760" y="5741420"/>
              <a:ext cx="6144710" cy="648072"/>
            </a:xfrm>
            <a:prstGeom prst="roundRect">
              <a:avLst>
                <a:gd name="adj" fmla="val 17870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endParaRPr lang="en-US" altLang="ko-KR" sz="1000" dirty="0" smtClean="0">
                <a:solidFill>
                  <a:schemeClr val="tx1"/>
                </a:solidFill>
                <a:latin typeface="HY동녘B" pitchFamily="18" charset="-127"/>
                <a:ea typeface="HY동녘B" pitchFamily="18" charset="-127"/>
              </a:endParaRPr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2306862" y="5877272"/>
              <a:ext cx="2045362" cy="44758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just" fontAlgn="base"/>
              <a:r>
                <a:rPr lang="en-US" altLang="ko-KR" sz="2000" i="1" kern="0" dirty="0" smtClean="0">
                  <a:solidFill>
                    <a:srgbClr val="5C6AB3"/>
                  </a:solidFill>
                  <a:latin typeface="Impact" pitchFamily="34" charset="0"/>
                  <a:ea typeface="Yoon 윤고딕 550_TT" pitchFamily="18" charset="-127"/>
                </a:rPr>
                <a:t>ONE SOURCE</a:t>
              </a:r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4820526" y="5914385"/>
              <a:ext cx="3183734" cy="30986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just" fontAlgn="base"/>
              <a:r>
                <a:rPr lang="en-US" altLang="ko-KR" sz="1200" i="1" kern="0" dirty="0" smtClean="0">
                  <a:latin typeface="Impact" pitchFamily="34" charset="0"/>
                  <a:ea typeface="Yoon 윤고딕 550_TT" pitchFamily="18" charset="-127"/>
                </a:rPr>
                <a:t>Any </a:t>
              </a:r>
              <a:r>
                <a:rPr lang="en-US" altLang="ko-KR" sz="1200" i="1" kern="0" dirty="0" smtClean="0">
                  <a:solidFill>
                    <a:srgbClr val="5C6AB3"/>
                  </a:solidFill>
                  <a:latin typeface="Impact" pitchFamily="34" charset="0"/>
                  <a:ea typeface="Yoon 윤고딕 550_TT" pitchFamily="18" charset="-127"/>
                </a:rPr>
                <a:t>OS, </a:t>
              </a:r>
              <a:r>
                <a:rPr lang="en-US" altLang="ko-KR" sz="1200" i="1" kern="0" dirty="0" smtClean="0">
                  <a:latin typeface="Impact" pitchFamily="34" charset="0"/>
                  <a:ea typeface="Yoon 윤고딕 550_TT" pitchFamily="18" charset="-127"/>
                </a:rPr>
                <a:t>  Any </a:t>
              </a:r>
              <a:r>
                <a:rPr lang="en-US" altLang="ko-KR" sz="1200" i="1" kern="0" dirty="0" smtClean="0">
                  <a:solidFill>
                    <a:srgbClr val="5C6AB3"/>
                  </a:solidFill>
                  <a:latin typeface="Impact" pitchFamily="34" charset="0"/>
                  <a:ea typeface="Yoon 윤고딕 550_TT" pitchFamily="18" charset="-127"/>
                </a:rPr>
                <a:t>Device, </a:t>
              </a:r>
              <a:r>
                <a:rPr lang="en-US" altLang="ko-KR" sz="1200" i="1" kern="0" dirty="0" smtClean="0">
                  <a:latin typeface="Impact" pitchFamily="34" charset="0"/>
                  <a:ea typeface="Yoon 윤고딕 550_TT" pitchFamily="18" charset="-127"/>
                </a:rPr>
                <a:t>  Any </a:t>
              </a:r>
              <a:r>
                <a:rPr lang="en-US" altLang="ko-KR" sz="1200" i="1" kern="0" dirty="0" smtClean="0">
                  <a:solidFill>
                    <a:srgbClr val="5C6AB3"/>
                  </a:solidFill>
                  <a:latin typeface="Impact" pitchFamily="34" charset="0"/>
                  <a:ea typeface="Yoon 윤고딕 550_TT" pitchFamily="18" charset="-127"/>
                </a:rPr>
                <a:t>Screen</a:t>
              </a:r>
            </a:p>
          </p:txBody>
        </p:sp>
        <p:sp>
          <p:nvSpPr>
            <p:cNvPr id="38" name="위쪽 화살표 37"/>
            <p:cNvSpPr/>
            <p:nvPr/>
          </p:nvSpPr>
          <p:spPr>
            <a:xfrm rot="5400000">
              <a:off x="4443510" y="5886921"/>
              <a:ext cx="288032" cy="360040"/>
            </a:xfrm>
            <a:prstGeom prst="upArrow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tx1"/>
                </a:solidFill>
              </a:endParaRPr>
            </a:p>
          </p:txBody>
        </p:sp>
      </p:grpSp>
      <p:grpSp>
        <p:nvGrpSpPr>
          <p:cNvPr id="4" name="그룹 39"/>
          <p:cNvGrpSpPr/>
          <p:nvPr/>
        </p:nvGrpSpPr>
        <p:grpSpPr>
          <a:xfrm>
            <a:off x="4716016" y="4045708"/>
            <a:ext cx="3893116" cy="470177"/>
            <a:chOff x="4558816" y="3704621"/>
            <a:chExt cx="4137877" cy="470177"/>
          </a:xfrm>
        </p:grpSpPr>
        <p:sp>
          <p:nvSpPr>
            <p:cNvPr id="29" name="모서리가 둥근 직사각형 28"/>
            <p:cNvSpPr/>
            <p:nvPr/>
          </p:nvSpPr>
          <p:spPr>
            <a:xfrm>
              <a:off x="4558816" y="3704621"/>
              <a:ext cx="4137877" cy="470177"/>
            </a:xfrm>
            <a:prstGeom prst="roundRect">
              <a:avLst>
                <a:gd name="adj" fmla="val 13238"/>
              </a:avLst>
            </a:prstGeom>
            <a:solidFill>
              <a:srgbClr val="5C6A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altLang="ko-KR" sz="10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HTML5</a:t>
              </a:r>
            </a:p>
            <a:p>
              <a:pPr algn="ctr"/>
              <a:r>
                <a:rPr lang="ko-KR" altLang="en-US" sz="1000" b="1" dirty="0" err="1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빌드</a:t>
              </a:r>
              <a:r>
                <a:rPr lang="ko-KR" altLang="en-US" sz="10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 시스템</a:t>
              </a:r>
            </a:p>
          </p:txBody>
        </p:sp>
        <p:pic>
          <p:nvPicPr>
            <p:cNvPr id="39" name="Picture 2" descr="C:\Users\kyun\Desktop\제목-없음-2.png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6019436" y="3777102"/>
              <a:ext cx="200410" cy="281896"/>
            </a:xfrm>
            <a:prstGeom prst="rect">
              <a:avLst/>
            </a:prstGeom>
            <a:noFill/>
          </p:spPr>
        </p:pic>
      </p:grpSp>
      <p:sp>
        <p:nvSpPr>
          <p:cNvPr id="48" name="슬라이드 번호 개체 틀 4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5EE3DF-A9F6-4A74-B7E0-03F4D9FFD7D7}" type="slidenum">
              <a:rPr lang="ko-KR" altLang="en-US" smtClean="0"/>
              <a:pPr>
                <a:defRPr/>
              </a:pPr>
              <a:t>26</a:t>
            </a:fld>
            <a:endParaRPr lang="ko-KR" altLang="en-US" dirty="0"/>
          </a:p>
        </p:txBody>
      </p:sp>
      <p:sp>
        <p:nvSpPr>
          <p:cNvPr id="43" name="모서리가 둥근 직사각형 42"/>
          <p:cNvSpPr/>
          <p:nvPr/>
        </p:nvSpPr>
        <p:spPr>
          <a:xfrm>
            <a:off x="633368" y="1455731"/>
            <a:ext cx="3794616" cy="4618038"/>
          </a:xfrm>
          <a:prstGeom prst="roundRect">
            <a:avLst>
              <a:gd name="adj" fmla="val 0"/>
            </a:avLst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lvl="0"/>
            <a:r>
              <a:rPr lang="en-US" altLang="ko-KR" sz="1400" b="1" smtClean="0">
                <a:solidFill>
                  <a:srgbClr val="E46C0A"/>
                </a:solidFill>
              </a:rPr>
              <a:t>One </a:t>
            </a:r>
            <a:r>
              <a:rPr lang="en-US" altLang="ko-KR" sz="1400" b="1" dirty="0" smtClean="0">
                <a:solidFill>
                  <a:srgbClr val="E46C0A"/>
                </a:solidFill>
              </a:rPr>
              <a:t>Source </a:t>
            </a:r>
            <a:r>
              <a:rPr lang="en-US" altLang="ko-KR" sz="1400" b="1" smtClean="0">
                <a:solidFill>
                  <a:srgbClr val="E46C0A"/>
                </a:solidFill>
              </a:rPr>
              <a:t>Any Use Application</a:t>
            </a:r>
            <a:r>
              <a:rPr lang="ko-KR" altLang="en-US" sz="1400" b="1" smtClean="0">
                <a:solidFill>
                  <a:srgbClr val="E46C0A"/>
                </a:solidFill>
              </a:rPr>
              <a:t> 개발</a:t>
            </a:r>
            <a:endParaRPr lang="en-US" altLang="ko-KR" sz="1400" b="1" dirty="0" smtClean="0">
              <a:solidFill>
                <a:srgbClr val="E46C0A"/>
              </a:solidFill>
            </a:endParaRPr>
          </a:p>
          <a:p>
            <a:pPr lvl="0">
              <a:buFont typeface="Arial" charset="0"/>
              <a:buChar char="•"/>
            </a:pPr>
            <a:endParaRPr lang="en-US" altLang="ko-KR" sz="1100" dirty="0" smtClean="0">
              <a:solidFill>
                <a:srgbClr val="474747"/>
              </a:solidFill>
            </a:endParaRPr>
          </a:p>
          <a:p>
            <a:pPr lvl="0">
              <a:buFont typeface="Arial" charset="0"/>
              <a:buChar char="•"/>
            </a:pPr>
            <a:r>
              <a:rPr lang="en-US" altLang="ko-KR" sz="1100" dirty="0" smtClean="0">
                <a:solidFill>
                  <a:srgbClr val="474747"/>
                </a:solidFill>
              </a:rPr>
              <a:t> </a:t>
            </a:r>
            <a:r>
              <a:rPr lang="ko-KR" altLang="en-US" sz="1100" dirty="0" smtClean="0">
                <a:solidFill>
                  <a:srgbClr val="474747"/>
                </a:solidFill>
              </a:rPr>
              <a:t>각각의 </a:t>
            </a:r>
            <a:r>
              <a:rPr lang="en-US" altLang="ko-KR" sz="1100" dirty="0" smtClean="0">
                <a:solidFill>
                  <a:srgbClr val="474747"/>
                </a:solidFill>
              </a:rPr>
              <a:t>OS </a:t>
            </a:r>
            <a:r>
              <a:rPr lang="ko-KR" altLang="en-US" sz="1100" dirty="0" smtClean="0">
                <a:solidFill>
                  <a:srgbClr val="474747"/>
                </a:solidFill>
              </a:rPr>
              <a:t>및 해상도마다 </a:t>
            </a:r>
            <a:r>
              <a:rPr lang="ko-KR" altLang="en-US" sz="1100" b="1" dirty="0" smtClean="0">
                <a:solidFill>
                  <a:srgbClr val="474747"/>
                </a:solidFill>
              </a:rPr>
              <a:t>별도의 개발공수 </a:t>
            </a:r>
            <a:r>
              <a:rPr lang="ko-KR" altLang="en-US" sz="1100" dirty="0" smtClean="0">
                <a:solidFill>
                  <a:srgbClr val="474747"/>
                </a:solidFill>
              </a:rPr>
              <a:t>없이 </a:t>
            </a:r>
            <a:r>
              <a:rPr lang="ko-KR" altLang="en-US" sz="1100" b="1" dirty="0" smtClean="0">
                <a:solidFill>
                  <a:srgbClr val="474747"/>
                </a:solidFill>
              </a:rPr>
              <a:t>한번에 </a:t>
            </a:r>
            <a:r>
              <a:rPr lang="ko-KR" altLang="en-US" sz="1100" b="1" smtClean="0">
                <a:solidFill>
                  <a:srgbClr val="474747"/>
                </a:solidFill>
              </a:rPr>
              <a:t>개발 가능</a:t>
            </a:r>
            <a:endParaRPr lang="ko-KR" altLang="en-US" sz="1100" b="1" dirty="0" smtClean="0">
              <a:solidFill>
                <a:srgbClr val="474747"/>
              </a:solidFill>
            </a:endParaRPr>
          </a:p>
          <a:p>
            <a:pPr lvl="0">
              <a:buFont typeface="Arial" charset="0"/>
              <a:buChar char="•"/>
            </a:pPr>
            <a:endParaRPr lang="ko-KR" altLang="en-US" sz="1100" dirty="0" smtClean="0">
              <a:solidFill>
                <a:srgbClr val="474747"/>
              </a:solidFill>
            </a:endParaRPr>
          </a:p>
          <a:p>
            <a:pPr lvl="0">
              <a:buFont typeface="Arial" charset="0"/>
              <a:buChar char="•"/>
            </a:pPr>
            <a:r>
              <a:rPr lang="ko-KR" altLang="en-US" sz="1100" dirty="0" smtClean="0">
                <a:solidFill>
                  <a:srgbClr val="474747"/>
                </a:solidFill>
              </a:rPr>
              <a:t> </a:t>
            </a:r>
            <a:r>
              <a:rPr lang="ko-KR" altLang="en-US" sz="1100" b="1" dirty="0" smtClean="0">
                <a:solidFill>
                  <a:srgbClr val="474747"/>
                </a:solidFill>
              </a:rPr>
              <a:t>새롭게 생겨나는 </a:t>
            </a:r>
            <a:r>
              <a:rPr lang="en-US" altLang="ko-KR" sz="1100" b="1" dirty="0" smtClean="0">
                <a:solidFill>
                  <a:srgbClr val="474747"/>
                </a:solidFill>
              </a:rPr>
              <a:t>OS </a:t>
            </a:r>
            <a:r>
              <a:rPr lang="ko-KR" altLang="en-US" sz="1100" dirty="0" smtClean="0">
                <a:solidFill>
                  <a:srgbClr val="474747"/>
                </a:solidFill>
              </a:rPr>
              <a:t>에 대한 대처 용이 </a:t>
            </a:r>
          </a:p>
          <a:p>
            <a:pPr lvl="0">
              <a:buFont typeface="Arial" charset="0"/>
              <a:buChar char="•"/>
            </a:pPr>
            <a:endParaRPr lang="ko-KR" altLang="en-US" sz="1100" dirty="0" smtClean="0">
              <a:solidFill>
                <a:srgbClr val="474747"/>
              </a:solidFill>
            </a:endParaRPr>
          </a:p>
          <a:p>
            <a:pPr lvl="0">
              <a:buFont typeface="Arial" charset="0"/>
              <a:buChar char="•"/>
            </a:pPr>
            <a:r>
              <a:rPr lang="ko-KR" altLang="en-US" sz="1100" dirty="0" smtClean="0">
                <a:solidFill>
                  <a:srgbClr val="474747"/>
                </a:solidFill>
              </a:rPr>
              <a:t> </a:t>
            </a:r>
            <a:r>
              <a:rPr lang="ko-KR" altLang="en-US" sz="1100" b="1" dirty="0" smtClean="0">
                <a:solidFill>
                  <a:srgbClr val="474747"/>
                </a:solidFill>
              </a:rPr>
              <a:t>다양한 기기로의 확장 </a:t>
            </a:r>
            <a:r>
              <a:rPr lang="ko-KR" altLang="en-US" sz="1100" dirty="0" smtClean="0">
                <a:solidFill>
                  <a:srgbClr val="474747"/>
                </a:solidFill>
              </a:rPr>
              <a:t>및 융합 용이 </a:t>
            </a:r>
            <a:r>
              <a:rPr lang="en-US" altLang="ko-KR" sz="1100" dirty="0" smtClean="0">
                <a:solidFill>
                  <a:srgbClr val="474747"/>
                </a:solidFill>
              </a:rPr>
              <a:t>(TV, </a:t>
            </a:r>
            <a:r>
              <a:rPr lang="ko-KR" altLang="en-US" sz="1100" dirty="0" err="1" smtClean="0">
                <a:solidFill>
                  <a:srgbClr val="474747"/>
                </a:solidFill>
              </a:rPr>
              <a:t>태블릿</a:t>
            </a:r>
            <a:r>
              <a:rPr lang="en-US" altLang="ko-KR" sz="1100" dirty="0" smtClean="0">
                <a:solidFill>
                  <a:srgbClr val="474747"/>
                </a:solidFill>
              </a:rPr>
              <a:t>, </a:t>
            </a:r>
            <a:r>
              <a:rPr lang="ko-KR" altLang="en-US" sz="1100" dirty="0" smtClean="0">
                <a:solidFill>
                  <a:srgbClr val="474747"/>
                </a:solidFill>
              </a:rPr>
              <a:t>카메라</a:t>
            </a:r>
            <a:r>
              <a:rPr lang="en-US" altLang="ko-KR" sz="1100" dirty="0" smtClean="0">
                <a:solidFill>
                  <a:srgbClr val="474747"/>
                </a:solidFill>
              </a:rPr>
              <a:t>, PC </a:t>
            </a:r>
            <a:r>
              <a:rPr lang="ko-KR" altLang="en-US" sz="1100" dirty="0" smtClean="0">
                <a:solidFill>
                  <a:srgbClr val="474747"/>
                </a:solidFill>
              </a:rPr>
              <a:t>등등</a:t>
            </a:r>
            <a:r>
              <a:rPr lang="en-US" altLang="ko-KR" sz="1100" dirty="0" smtClean="0">
                <a:solidFill>
                  <a:srgbClr val="474747"/>
                </a:solidFill>
              </a:rPr>
              <a:t>, </a:t>
            </a:r>
            <a:r>
              <a:rPr lang="ko-KR" altLang="en-US" sz="1100" dirty="0" smtClean="0">
                <a:solidFill>
                  <a:srgbClr val="474747"/>
                </a:solidFill>
              </a:rPr>
              <a:t>크로스카테고리 </a:t>
            </a:r>
            <a:r>
              <a:rPr lang="ko-KR" altLang="en-US" sz="1100" dirty="0" err="1" smtClean="0">
                <a:solidFill>
                  <a:srgbClr val="474747"/>
                </a:solidFill>
              </a:rPr>
              <a:t>컨버전스</a:t>
            </a:r>
            <a:r>
              <a:rPr lang="en-US" altLang="ko-KR" sz="1100" dirty="0" smtClean="0">
                <a:solidFill>
                  <a:srgbClr val="474747"/>
                </a:solidFill>
              </a:rPr>
              <a:t>)</a:t>
            </a:r>
          </a:p>
          <a:p>
            <a:pPr lvl="0">
              <a:buFont typeface="Arial" charset="0"/>
              <a:buChar char="•"/>
            </a:pPr>
            <a:endParaRPr lang="en-US" altLang="ko-KR" sz="1100" dirty="0" smtClean="0">
              <a:solidFill>
                <a:srgbClr val="474747"/>
              </a:solidFill>
            </a:endParaRPr>
          </a:p>
          <a:p>
            <a:pPr lvl="0">
              <a:buFont typeface="Arial" charset="0"/>
              <a:buChar char="•"/>
            </a:pPr>
            <a:r>
              <a:rPr lang="en-US" altLang="ko-KR" sz="1100" dirty="0" smtClean="0">
                <a:solidFill>
                  <a:srgbClr val="474747"/>
                </a:solidFill>
              </a:rPr>
              <a:t> </a:t>
            </a:r>
            <a:r>
              <a:rPr lang="ko-KR" altLang="en-US" sz="1100" dirty="0" smtClean="0">
                <a:solidFill>
                  <a:srgbClr val="474747"/>
                </a:solidFill>
              </a:rPr>
              <a:t>고객의 </a:t>
            </a:r>
            <a:r>
              <a:rPr lang="ko-KR" altLang="en-US" sz="1100" b="1" dirty="0" smtClean="0">
                <a:solidFill>
                  <a:srgbClr val="474747"/>
                </a:solidFill>
              </a:rPr>
              <a:t>다양한 요구를 </a:t>
            </a:r>
            <a:r>
              <a:rPr lang="ko-KR" altLang="en-US" sz="1100" dirty="0" smtClean="0">
                <a:solidFill>
                  <a:srgbClr val="474747"/>
                </a:solidFill>
              </a:rPr>
              <a:t>충족시킬 수 있는 </a:t>
            </a:r>
            <a:r>
              <a:rPr lang="ko-KR" altLang="en-US" sz="1100" b="1" dirty="0" err="1" smtClean="0">
                <a:solidFill>
                  <a:srgbClr val="474747"/>
                </a:solidFill>
              </a:rPr>
              <a:t>반응형</a:t>
            </a:r>
            <a:r>
              <a:rPr lang="ko-KR" altLang="en-US" sz="1100" b="1" dirty="0" smtClean="0">
                <a:solidFill>
                  <a:srgbClr val="474747"/>
                </a:solidFill>
              </a:rPr>
              <a:t> 레이아웃</a:t>
            </a:r>
            <a:r>
              <a:rPr lang="ko-KR" altLang="en-US" sz="1100" dirty="0" smtClean="0">
                <a:solidFill>
                  <a:srgbClr val="474747"/>
                </a:solidFill>
              </a:rPr>
              <a:t> 및 </a:t>
            </a:r>
            <a:r>
              <a:rPr lang="ko-KR" altLang="en-US" sz="1100" dirty="0" err="1" smtClean="0">
                <a:solidFill>
                  <a:srgbClr val="474747"/>
                </a:solidFill>
              </a:rPr>
              <a:t>반응형</a:t>
            </a:r>
            <a:r>
              <a:rPr lang="ko-KR" altLang="en-US" sz="1100" dirty="0" smtClean="0">
                <a:solidFill>
                  <a:srgbClr val="474747"/>
                </a:solidFill>
              </a:rPr>
              <a:t> </a:t>
            </a:r>
            <a:r>
              <a:rPr lang="ko-KR" altLang="en-US" sz="1100" b="1" dirty="0" smtClean="0">
                <a:solidFill>
                  <a:srgbClr val="474747"/>
                </a:solidFill>
              </a:rPr>
              <a:t>테마</a:t>
            </a:r>
            <a:r>
              <a:rPr lang="ko-KR" altLang="en-US" sz="1100" dirty="0" smtClean="0">
                <a:solidFill>
                  <a:srgbClr val="474747"/>
                </a:solidFill>
              </a:rPr>
              <a:t>를 손쉽게 구현</a:t>
            </a:r>
            <a:endParaRPr lang="en-US" altLang="ko-KR" sz="1100" dirty="0" smtClean="0">
              <a:solidFill>
                <a:srgbClr val="474747"/>
              </a:solidFill>
            </a:endParaRPr>
          </a:p>
          <a:p>
            <a:pPr lvl="0">
              <a:buFont typeface="Arial" charset="0"/>
              <a:buChar char="•"/>
            </a:pPr>
            <a:endParaRPr lang="en-US" altLang="ko-KR" sz="1100" dirty="0" smtClean="0">
              <a:solidFill>
                <a:srgbClr val="474747"/>
              </a:solidFill>
            </a:endParaRPr>
          </a:p>
          <a:p>
            <a:pPr lvl="0">
              <a:buFont typeface="Arial" charset="0"/>
              <a:buChar char="•"/>
            </a:pPr>
            <a:r>
              <a:rPr lang="en-US" altLang="ko-KR" sz="1100" dirty="0" smtClean="0">
                <a:solidFill>
                  <a:srgbClr val="474747"/>
                </a:solidFill>
              </a:rPr>
              <a:t> </a:t>
            </a:r>
            <a:r>
              <a:rPr lang="ko-KR" altLang="en-US" sz="1100" b="1" dirty="0" smtClean="0">
                <a:solidFill>
                  <a:srgbClr val="474747"/>
                </a:solidFill>
              </a:rPr>
              <a:t>손쉬운 제작과 배포</a:t>
            </a:r>
            <a:r>
              <a:rPr lang="ko-KR" altLang="en-US" sz="1100" dirty="0" smtClean="0">
                <a:solidFill>
                  <a:srgbClr val="474747"/>
                </a:solidFill>
              </a:rPr>
              <a:t>로 빠르게 변화하는 고객의 요구에 </a:t>
            </a:r>
            <a:r>
              <a:rPr lang="ko-KR" altLang="en-US" sz="1100" b="1" smtClean="0">
                <a:solidFill>
                  <a:srgbClr val="474747"/>
                </a:solidFill>
              </a:rPr>
              <a:t>대응 용이</a:t>
            </a:r>
            <a:endParaRPr lang="en-US" altLang="ko-KR" sz="1100" b="1" smtClean="0">
              <a:solidFill>
                <a:srgbClr val="474747"/>
              </a:solidFill>
            </a:endParaRPr>
          </a:p>
          <a:p>
            <a:pPr lvl="0">
              <a:buFont typeface="Arial" charset="0"/>
              <a:buChar char="•"/>
            </a:pPr>
            <a:endParaRPr lang="en-US" altLang="ko-KR" sz="1100" b="1" smtClean="0">
              <a:solidFill>
                <a:srgbClr val="474747"/>
              </a:solidFill>
            </a:endParaRPr>
          </a:p>
          <a:p>
            <a:pPr lvl="0">
              <a:buFont typeface="Arial" charset="0"/>
              <a:buChar char="•"/>
            </a:pPr>
            <a:r>
              <a:rPr lang="en-US" altLang="ko-KR" sz="1100" b="1" smtClean="0">
                <a:solidFill>
                  <a:srgbClr val="474747"/>
                </a:solidFill>
              </a:rPr>
              <a:t> </a:t>
            </a:r>
            <a:r>
              <a:rPr lang="ko-KR" altLang="en-US" sz="1100" b="1" smtClean="0">
                <a:solidFill>
                  <a:srgbClr val="474747"/>
                </a:solidFill>
              </a:rPr>
              <a:t>표준 </a:t>
            </a:r>
            <a:r>
              <a:rPr lang="en-US" altLang="ko-KR" sz="1100" b="1" smtClean="0">
                <a:solidFill>
                  <a:srgbClr val="474747"/>
                </a:solidFill>
              </a:rPr>
              <a:t>html5 </a:t>
            </a:r>
            <a:r>
              <a:rPr lang="ko-KR" altLang="en-US" sz="1100" smtClean="0">
                <a:solidFill>
                  <a:srgbClr val="474747"/>
                </a:solidFill>
              </a:rPr>
              <a:t>를 사용하므로</a:t>
            </a:r>
            <a:r>
              <a:rPr lang="ko-KR" altLang="en-US" sz="1100" b="1" smtClean="0">
                <a:solidFill>
                  <a:srgbClr val="474747"/>
                </a:solidFill>
              </a:rPr>
              <a:t> </a:t>
            </a:r>
            <a:r>
              <a:rPr lang="en-US" altLang="ko-KR" sz="1100" b="1" smtClean="0">
                <a:solidFill>
                  <a:srgbClr val="474747"/>
                </a:solidFill>
              </a:rPr>
              <a:t>Javascript </a:t>
            </a:r>
            <a:r>
              <a:rPr lang="ko-KR" altLang="en-US" sz="1100" smtClean="0">
                <a:solidFill>
                  <a:srgbClr val="474747"/>
                </a:solidFill>
              </a:rPr>
              <a:t>문법만 숙지하면 쉡게 개발 가능</a:t>
            </a:r>
            <a:endParaRPr lang="en-US" altLang="ko-KR" sz="1100" dirty="0" smtClean="0">
              <a:solidFill>
                <a:srgbClr val="474747"/>
              </a:solidFill>
            </a:endParaRPr>
          </a:p>
          <a:p>
            <a:pPr lvl="0">
              <a:buFont typeface="Arial" charset="0"/>
              <a:buChar char="•"/>
            </a:pPr>
            <a:endParaRPr lang="ko-KR" altLang="en-US" sz="1100" dirty="0" smtClean="0">
              <a:solidFill>
                <a:srgbClr val="474747"/>
              </a:solidFill>
            </a:endParaRPr>
          </a:p>
        </p:txBody>
      </p:sp>
      <p:cxnSp>
        <p:nvCxnSpPr>
          <p:cNvPr id="45" name="직선 연결선 44"/>
          <p:cNvCxnSpPr/>
          <p:nvPr/>
        </p:nvCxnSpPr>
        <p:spPr>
          <a:xfrm>
            <a:off x="4499992" y="1499761"/>
            <a:ext cx="0" cy="4608512"/>
          </a:xfrm>
          <a:prstGeom prst="line">
            <a:avLst/>
          </a:prstGeom>
          <a:ln w="3175">
            <a:solidFill>
              <a:srgbClr val="5C6AB3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3"/>
          <p:cNvSpPr txBox="1">
            <a:spLocks noChangeArrowheads="1"/>
          </p:cNvSpPr>
          <p:nvPr/>
        </p:nvSpPr>
        <p:spPr bwMode="auto">
          <a:xfrm>
            <a:off x="0" y="320291"/>
            <a:ext cx="248376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400" b="1" dirty="0" smtClean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Ⅳ. </a:t>
            </a:r>
            <a:r>
              <a:rPr kumimoji="0" lang="ko-KR" altLang="en-US" sz="2400" b="1" dirty="0" smtClean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특장점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슬라이드 번호 개체 틀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5EE3DF-A9F6-4A74-B7E0-03F4D9FFD7D7}" type="slidenum">
              <a:rPr lang="ko-KR" altLang="en-US" smtClean="0"/>
              <a:pPr>
                <a:defRPr/>
              </a:pPr>
              <a:t>27</a:t>
            </a:fld>
            <a:endParaRPr lang="ko-KR" altLang="en-US"/>
          </a:p>
        </p:txBody>
      </p:sp>
      <p:grpSp>
        <p:nvGrpSpPr>
          <p:cNvPr id="14" name="그룹 13"/>
          <p:cNvGrpSpPr/>
          <p:nvPr/>
        </p:nvGrpSpPr>
        <p:grpSpPr>
          <a:xfrm>
            <a:off x="558602" y="1331362"/>
            <a:ext cx="8299970" cy="4906070"/>
            <a:chOff x="558602" y="1331362"/>
            <a:chExt cx="8299970" cy="4906070"/>
          </a:xfrm>
        </p:grpSpPr>
        <p:sp>
          <p:nvSpPr>
            <p:cNvPr id="10" name="모서리가 둥근 직사각형 9"/>
            <p:cNvSpPr/>
            <p:nvPr/>
          </p:nvSpPr>
          <p:spPr>
            <a:xfrm rot="60000">
              <a:off x="577652" y="1331362"/>
              <a:ext cx="8280920" cy="4906070"/>
            </a:xfrm>
            <a:prstGeom prst="roundRect">
              <a:avLst>
                <a:gd name="adj" fmla="val 0"/>
              </a:avLst>
            </a:prstGeom>
            <a:solidFill>
              <a:srgbClr val="5C6AB3"/>
            </a:solidFill>
            <a:ln w="19050">
              <a:solidFill>
                <a:srgbClr val="5C6AB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endParaRPr lang="ko-KR" altLang="en-US" sz="1000" dirty="0">
                <a:solidFill>
                  <a:srgbClr val="474747"/>
                </a:solidFill>
                <a:latin typeface="+mn-ea"/>
              </a:endParaRPr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558602" y="1331362"/>
              <a:ext cx="8280920" cy="4906070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3175">
              <a:solidFill>
                <a:srgbClr val="6E91D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endParaRPr lang="ko-KR" altLang="en-US" sz="1100" dirty="0">
                <a:solidFill>
                  <a:srgbClr val="474747"/>
                </a:solidFill>
                <a:latin typeface="+mn-ea"/>
              </a:endParaRPr>
            </a:p>
          </p:txBody>
        </p:sp>
      </p:grpSp>
      <p:cxnSp>
        <p:nvCxnSpPr>
          <p:cNvPr id="12" name="직선 연결선 11"/>
          <p:cNvCxnSpPr/>
          <p:nvPr/>
        </p:nvCxnSpPr>
        <p:spPr>
          <a:xfrm>
            <a:off x="4499992" y="2060848"/>
            <a:ext cx="0" cy="4047425"/>
          </a:xfrm>
          <a:prstGeom prst="line">
            <a:avLst/>
          </a:prstGeom>
          <a:ln w="3175">
            <a:solidFill>
              <a:srgbClr val="5C6AB3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C:\Users\asoocool\Desktop\Screenshot_2013-10-25-02-41-4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44008" y="3477005"/>
            <a:ext cx="1512168" cy="2688299"/>
          </a:xfrm>
          <a:prstGeom prst="rect">
            <a:avLst/>
          </a:prstGeom>
          <a:noFill/>
        </p:spPr>
      </p:pic>
      <p:pic>
        <p:nvPicPr>
          <p:cNvPr id="1027" name="Picture 3" descr="C:\Users\asoocool\Desktop\Screenshot_2013-10-25-02-41-36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691680" y="4653136"/>
            <a:ext cx="2687984" cy="1511991"/>
          </a:xfrm>
          <a:prstGeom prst="rect">
            <a:avLst/>
          </a:prstGeom>
          <a:noFill/>
        </p:spPr>
      </p:pic>
      <p:pic>
        <p:nvPicPr>
          <p:cNvPr id="1028" name="Picture 4" descr="C:\Users\asoocool\Desktop\IMG_0025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228184" y="2780928"/>
            <a:ext cx="2538282" cy="3384376"/>
          </a:xfrm>
          <a:prstGeom prst="rect">
            <a:avLst/>
          </a:prstGeom>
          <a:noFill/>
        </p:spPr>
      </p:pic>
      <p:sp>
        <p:nvSpPr>
          <p:cNvPr id="19" name="직사각형 18"/>
          <p:cNvSpPr/>
          <p:nvPr/>
        </p:nvSpPr>
        <p:spPr>
          <a:xfrm>
            <a:off x="6228184" y="2394595"/>
            <a:ext cx="2520280" cy="314325"/>
          </a:xfrm>
          <a:prstGeom prst="rect">
            <a:avLst/>
          </a:prstGeom>
          <a:solidFill>
            <a:srgbClr val="5C6AB3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 b="1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아이패드</a:t>
            </a:r>
            <a:endParaRPr lang="ko-KR" altLang="en-US" sz="12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4644008" y="3114675"/>
            <a:ext cx="1528788" cy="314325"/>
          </a:xfrm>
          <a:prstGeom prst="rect">
            <a:avLst/>
          </a:prstGeom>
          <a:solidFill>
            <a:srgbClr val="5C6AB3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 b="1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안드로이드</a:t>
            </a:r>
            <a:endParaRPr lang="ko-KR" altLang="en-US" sz="12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267744" y="4293096"/>
            <a:ext cx="2104852" cy="314325"/>
          </a:xfrm>
          <a:prstGeom prst="rect">
            <a:avLst/>
          </a:prstGeom>
          <a:solidFill>
            <a:srgbClr val="5C6AB3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 b="1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안드로이드</a:t>
            </a:r>
            <a:r>
              <a:rPr lang="en-US" altLang="ko-KR" sz="1200" b="1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(Landscape)</a:t>
            </a:r>
            <a:endParaRPr lang="ko-KR" altLang="en-US" sz="12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633368" y="1455731"/>
            <a:ext cx="3794616" cy="4618038"/>
          </a:xfrm>
          <a:prstGeom prst="roundRect">
            <a:avLst>
              <a:gd name="adj" fmla="val 0"/>
            </a:avLst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ko-KR" altLang="en-US" sz="1400" b="1" smtClean="0">
                <a:solidFill>
                  <a:srgbClr val="E46C0A"/>
                </a:solidFill>
                <a:latin typeface="+mn-ea"/>
              </a:rPr>
              <a:t>손쉬운 </a:t>
            </a:r>
            <a:r>
              <a:rPr lang="en-US" altLang="ko-KR" sz="1400" b="1" smtClean="0">
                <a:solidFill>
                  <a:srgbClr val="E46C0A"/>
                </a:solidFill>
                <a:latin typeface="+mn-ea"/>
              </a:rPr>
              <a:t>Responsive Application </a:t>
            </a:r>
            <a:r>
              <a:rPr lang="ko-KR" altLang="en-US" sz="1400" b="1" smtClean="0">
                <a:solidFill>
                  <a:srgbClr val="E46C0A"/>
                </a:solidFill>
                <a:latin typeface="+mn-ea"/>
              </a:rPr>
              <a:t>개발</a:t>
            </a:r>
            <a:endParaRPr lang="en-US" altLang="ko-KR" sz="1400" b="1" smtClean="0">
              <a:solidFill>
                <a:srgbClr val="E46C0A"/>
              </a:solidFill>
              <a:latin typeface="+mn-ea"/>
            </a:endParaRPr>
          </a:p>
          <a:p>
            <a:pPr lvl="0">
              <a:buFont typeface="Arial" charset="0"/>
              <a:buChar char="•"/>
            </a:pPr>
            <a:endParaRPr lang="en-US" altLang="ko-KR" sz="1100" dirty="0" smtClean="0">
              <a:solidFill>
                <a:srgbClr val="474747"/>
              </a:solidFill>
            </a:endParaRPr>
          </a:p>
          <a:p>
            <a:pPr>
              <a:buFont typeface="Arial" charset="0"/>
              <a:buChar char="•"/>
            </a:pPr>
            <a:r>
              <a:rPr lang="en-US" altLang="ko-KR" sz="1100" smtClean="0">
                <a:solidFill>
                  <a:srgbClr val="474747"/>
                </a:solidFill>
              </a:rPr>
              <a:t> </a:t>
            </a:r>
            <a:r>
              <a:rPr lang="ko-KR" altLang="en-US" sz="1100" smtClean="0">
                <a:solidFill>
                  <a:srgbClr val="474747"/>
                </a:solidFill>
              </a:rPr>
              <a:t>개발시 같</a:t>
            </a:r>
            <a:r>
              <a:rPr lang="ko-KR" altLang="en-US" sz="1100" smtClean="0">
                <a:solidFill>
                  <a:schemeClr val="tx1"/>
                </a:solidFill>
                <a:latin typeface="+mn-ea"/>
              </a:rPr>
              <a:t>은 이름의 </a:t>
            </a:r>
            <a:r>
              <a:rPr lang="ko-KR" altLang="en-US" sz="1100" b="1" smtClean="0">
                <a:solidFill>
                  <a:schemeClr val="tx1"/>
                </a:solidFill>
                <a:latin typeface="+mn-ea"/>
              </a:rPr>
              <a:t>여러 레이아웃을 </a:t>
            </a:r>
            <a:r>
              <a:rPr lang="ko-KR" altLang="en-US" sz="1100" smtClean="0">
                <a:solidFill>
                  <a:schemeClr val="tx1"/>
                </a:solidFill>
                <a:latin typeface="+mn-ea"/>
              </a:rPr>
              <a:t>해상도 범위별로 등록하면 </a:t>
            </a:r>
            <a:r>
              <a:rPr lang="ko-KR" altLang="en-US" sz="1100" b="1" smtClean="0">
                <a:solidFill>
                  <a:schemeClr val="tx1"/>
                </a:solidFill>
                <a:latin typeface="+mn-ea"/>
              </a:rPr>
              <a:t>런타임시 해상도에 따라 동적으로 로딩됨</a:t>
            </a:r>
            <a:r>
              <a:rPr lang="en-US" altLang="ko-KR" sz="1100" b="1" smtClean="0">
                <a:solidFill>
                  <a:schemeClr val="tx1"/>
                </a:solidFill>
                <a:latin typeface="+mn-ea"/>
              </a:rPr>
              <a:t>.</a:t>
            </a:r>
          </a:p>
          <a:p>
            <a:pPr lvl="0">
              <a:buFont typeface="Arial" charset="0"/>
              <a:buChar char="•"/>
            </a:pPr>
            <a:endParaRPr lang="ko-KR" altLang="en-US" sz="1100" b="1" dirty="0" smtClean="0">
              <a:solidFill>
                <a:srgbClr val="474747"/>
              </a:solidFill>
            </a:endParaRPr>
          </a:p>
          <a:p>
            <a:pPr lvl="0">
              <a:buFont typeface="Arial" charset="0"/>
              <a:buChar char="•"/>
            </a:pPr>
            <a:endParaRPr lang="ko-KR" altLang="en-US" sz="1100" dirty="0" smtClean="0">
              <a:solidFill>
                <a:srgbClr val="474747"/>
              </a:solidFill>
            </a:endParaRPr>
          </a:p>
          <a:p>
            <a:pPr>
              <a:buFont typeface="Arial" charset="0"/>
              <a:buChar char="•"/>
            </a:pPr>
            <a:r>
              <a:rPr lang="ko-KR" altLang="en-US" sz="1100" smtClean="0">
                <a:solidFill>
                  <a:srgbClr val="474747"/>
                </a:solidFill>
              </a:rPr>
              <a:t> </a:t>
            </a:r>
            <a:r>
              <a:rPr lang="ko-KR" altLang="en-US" sz="1100" smtClean="0">
                <a:solidFill>
                  <a:schemeClr val="tx1"/>
                </a:solidFill>
                <a:latin typeface="+mn-ea"/>
              </a:rPr>
              <a:t>편집기에 내장된 </a:t>
            </a:r>
            <a:r>
              <a:rPr lang="en-US" altLang="ko-KR" sz="1100" b="1" smtClean="0">
                <a:solidFill>
                  <a:schemeClr val="tx1"/>
                </a:solidFill>
                <a:latin typeface="+mn-ea"/>
              </a:rPr>
              <a:t>AutoSize</a:t>
            </a:r>
            <a:r>
              <a:rPr lang="en-US" altLang="ko-KR" sz="1100" smtClean="0">
                <a:solidFill>
                  <a:schemeClr val="tx1"/>
                </a:solidFill>
                <a:latin typeface="+mn-ea"/>
              </a:rPr>
              <a:t>, </a:t>
            </a:r>
            <a:r>
              <a:rPr lang="en-US" altLang="ko-KR" sz="1100" b="1" smtClean="0">
                <a:solidFill>
                  <a:schemeClr val="tx1"/>
                </a:solidFill>
                <a:latin typeface="+mn-ea"/>
              </a:rPr>
              <a:t>AutoLayout</a:t>
            </a:r>
            <a:r>
              <a:rPr lang="en-US" altLang="ko-KR" sz="1100" smtClean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sz="1100" smtClean="0">
                <a:solidFill>
                  <a:schemeClr val="tx1"/>
                </a:solidFill>
                <a:latin typeface="+mn-ea"/>
              </a:rPr>
              <a:t>기능을 이용해 해상도 및</a:t>
            </a:r>
            <a:r>
              <a:rPr lang="en-US" altLang="ko-KR" sz="1100" smtClean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sz="1100" smtClean="0">
                <a:solidFill>
                  <a:schemeClr val="tx1"/>
                </a:solidFill>
                <a:latin typeface="+mn-ea"/>
              </a:rPr>
              <a:t>스크린 사이즈 변화에 동적 대응</a:t>
            </a:r>
            <a:r>
              <a:rPr lang="en-US" altLang="ko-KR" sz="1100" smtClean="0">
                <a:solidFill>
                  <a:schemeClr val="tx1"/>
                </a:solidFill>
                <a:latin typeface="+mn-ea"/>
              </a:rPr>
              <a:t>.</a:t>
            </a:r>
          </a:p>
          <a:p>
            <a:pPr lvl="0">
              <a:buFont typeface="Arial" charset="0"/>
              <a:buChar char="•"/>
            </a:pPr>
            <a:endParaRPr lang="ko-KR" altLang="en-US" sz="1100" dirty="0" smtClean="0">
              <a:solidFill>
                <a:srgbClr val="474747"/>
              </a:solidFill>
            </a:endParaRPr>
          </a:p>
          <a:p>
            <a:pPr lvl="0">
              <a:buFont typeface="Arial" charset="0"/>
              <a:buChar char="•"/>
            </a:pPr>
            <a:endParaRPr lang="ko-KR" altLang="en-US" sz="1100" dirty="0" smtClean="0">
              <a:solidFill>
                <a:srgbClr val="474747"/>
              </a:solidFill>
            </a:endParaRPr>
          </a:p>
          <a:p>
            <a:pPr>
              <a:buFont typeface="Arial" charset="0"/>
              <a:buChar char="•"/>
            </a:pPr>
            <a:r>
              <a:rPr lang="ko-KR" altLang="en-US" sz="1100" smtClean="0">
                <a:solidFill>
                  <a:srgbClr val="474747"/>
                </a:solidFill>
              </a:rPr>
              <a:t> </a:t>
            </a:r>
            <a:r>
              <a:rPr lang="ko-KR" altLang="en-US" sz="1100" smtClean="0">
                <a:solidFill>
                  <a:schemeClr val="tx1"/>
                </a:solidFill>
                <a:latin typeface="+mn-ea"/>
              </a:rPr>
              <a:t>편집기에 내장된 </a:t>
            </a:r>
            <a:r>
              <a:rPr lang="ko-KR" altLang="en-US" sz="1100" b="1" smtClean="0">
                <a:solidFill>
                  <a:schemeClr val="tx1"/>
                </a:solidFill>
                <a:latin typeface="+mn-ea"/>
              </a:rPr>
              <a:t>미디어 쿼리 컨트롤</a:t>
            </a:r>
            <a:r>
              <a:rPr lang="ko-KR" altLang="en-US" sz="1100" smtClean="0">
                <a:solidFill>
                  <a:schemeClr val="tx1"/>
                </a:solidFill>
                <a:latin typeface="+mn-ea"/>
              </a:rPr>
              <a:t>을 통해 해상도나 </a:t>
            </a:r>
            <a:r>
              <a:rPr lang="en-US" altLang="ko-KR" sz="1100" smtClean="0">
                <a:solidFill>
                  <a:schemeClr val="tx1"/>
                </a:solidFill>
                <a:latin typeface="+mn-ea"/>
              </a:rPr>
              <a:t>OS </a:t>
            </a:r>
            <a:r>
              <a:rPr lang="ko-KR" altLang="en-US" sz="1100" smtClean="0">
                <a:solidFill>
                  <a:schemeClr val="tx1"/>
                </a:solidFill>
                <a:latin typeface="+mn-ea"/>
              </a:rPr>
              <a:t>및 기기에 따라 전혀 다른 컴포넌트와 레이아웃 배치를 가질 수 있음</a:t>
            </a:r>
            <a:r>
              <a:rPr lang="en-US" altLang="ko-KR" sz="1100" smtClean="0">
                <a:solidFill>
                  <a:schemeClr val="tx1"/>
                </a:solidFill>
                <a:latin typeface="+mn-ea"/>
              </a:rPr>
              <a:t>.</a:t>
            </a:r>
          </a:p>
        </p:txBody>
      </p:sp>
      <p:sp>
        <p:nvSpPr>
          <p:cNvPr id="17" name="TextBox 43"/>
          <p:cNvSpPr txBox="1">
            <a:spLocks noChangeArrowheads="1"/>
          </p:cNvSpPr>
          <p:nvPr/>
        </p:nvSpPr>
        <p:spPr bwMode="auto">
          <a:xfrm>
            <a:off x="0" y="320291"/>
            <a:ext cx="248376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400" b="1" dirty="0" smtClean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Ⅳ. </a:t>
            </a:r>
            <a:r>
              <a:rPr kumimoji="0" lang="ko-KR" altLang="en-US" sz="2400" b="1" dirty="0" smtClean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특장점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5"/>
          <p:cNvGrpSpPr/>
          <p:nvPr/>
        </p:nvGrpSpPr>
        <p:grpSpPr>
          <a:xfrm>
            <a:off x="-1" y="0"/>
            <a:ext cx="9144001" cy="6875919"/>
            <a:chOff x="-1" y="0"/>
            <a:chExt cx="9144001" cy="6875919"/>
          </a:xfrm>
        </p:grpSpPr>
        <p:sp>
          <p:nvSpPr>
            <p:cNvPr id="71" name="직사각형 3"/>
            <p:cNvSpPr/>
            <p:nvPr/>
          </p:nvSpPr>
          <p:spPr>
            <a:xfrm rot="16200000" flipH="1">
              <a:off x="1945014" y="4617571"/>
              <a:ext cx="286439" cy="4176466"/>
            </a:xfrm>
            <a:custGeom>
              <a:avLst/>
              <a:gdLst>
                <a:gd name="connsiteX0" fmla="*/ 0 w 1512168"/>
                <a:gd name="connsiteY0" fmla="*/ 0 h 2114654"/>
                <a:gd name="connsiteX1" fmla="*/ 1512168 w 1512168"/>
                <a:gd name="connsiteY1" fmla="*/ 0 h 2114654"/>
                <a:gd name="connsiteX2" fmla="*/ 1512168 w 1512168"/>
                <a:gd name="connsiteY2" fmla="*/ 2114654 h 2114654"/>
                <a:gd name="connsiteX3" fmla="*/ 0 w 1512168"/>
                <a:gd name="connsiteY3" fmla="*/ 2114654 h 2114654"/>
                <a:gd name="connsiteX4" fmla="*/ 0 w 1512168"/>
                <a:gd name="connsiteY4" fmla="*/ 0 h 2114654"/>
                <a:gd name="connsiteX0" fmla="*/ 0 w 1512168"/>
                <a:gd name="connsiteY0" fmla="*/ 0 h 2114654"/>
                <a:gd name="connsiteX1" fmla="*/ 1512168 w 1512168"/>
                <a:gd name="connsiteY1" fmla="*/ 0 h 2114654"/>
                <a:gd name="connsiteX2" fmla="*/ 1512168 w 1512168"/>
                <a:gd name="connsiteY2" fmla="*/ 2114654 h 2114654"/>
                <a:gd name="connsiteX3" fmla="*/ 0 w 1512168"/>
                <a:gd name="connsiteY3" fmla="*/ 0 h 2114654"/>
                <a:gd name="connsiteX0" fmla="*/ 0 w 1519043"/>
                <a:gd name="connsiteY0" fmla="*/ 0 h 3750949"/>
                <a:gd name="connsiteX1" fmla="*/ 1512168 w 1519043"/>
                <a:gd name="connsiteY1" fmla="*/ 0 h 3750949"/>
                <a:gd name="connsiteX2" fmla="*/ 1519043 w 1519043"/>
                <a:gd name="connsiteY2" fmla="*/ 3750949 h 3750949"/>
                <a:gd name="connsiteX3" fmla="*/ 0 w 1519043"/>
                <a:gd name="connsiteY3" fmla="*/ 0 h 3750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19043" h="3750949">
                  <a:moveTo>
                    <a:pt x="0" y="0"/>
                  </a:moveTo>
                  <a:lnTo>
                    <a:pt x="1512168" y="0"/>
                  </a:lnTo>
                  <a:cubicBezTo>
                    <a:pt x="1514460" y="1250316"/>
                    <a:pt x="1516751" y="2500633"/>
                    <a:pt x="1519043" y="375094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5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grpSp>
          <p:nvGrpSpPr>
            <p:cNvPr id="3" name="그룹 85"/>
            <p:cNvGrpSpPr/>
            <p:nvPr/>
          </p:nvGrpSpPr>
          <p:grpSpPr>
            <a:xfrm>
              <a:off x="-1" y="0"/>
              <a:ext cx="9144001" cy="6875919"/>
              <a:chOff x="-1" y="0"/>
              <a:chExt cx="9906493" cy="6875919"/>
            </a:xfrm>
          </p:grpSpPr>
          <p:pic>
            <p:nvPicPr>
              <p:cNvPr id="72" name="Picture 4" descr="D:\2012년 shinpro 업무폴더\04.shinpro_SPIE국제컨벤션\용역결과보고서\004.gif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>
                <a:off x="0" y="556"/>
                <a:ext cx="9906492" cy="422053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75" name="직선 연결선 74"/>
              <p:cNvCxnSpPr>
                <a:endCxn id="77" idx="2"/>
              </p:cNvCxnSpPr>
              <p:nvPr/>
            </p:nvCxnSpPr>
            <p:spPr>
              <a:xfrm flipH="1">
                <a:off x="3721194" y="0"/>
                <a:ext cx="2383934" cy="6856897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6" name="직사각형 7"/>
              <p:cNvSpPr/>
              <p:nvPr/>
            </p:nvSpPr>
            <p:spPr>
              <a:xfrm>
                <a:off x="-1" y="3284984"/>
                <a:ext cx="4499317" cy="3571913"/>
              </a:xfrm>
              <a:custGeom>
                <a:avLst/>
                <a:gdLst>
                  <a:gd name="connsiteX0" fmla="*/ 0 w 3705096"/>
                  <a:gd name="connsiteY0" fmla="*/ 0 h 3637295"/>
                  <a:gd name="connsiteX1" fmla="*/ 3705096 w 3705096"/>
                  <a:gd name="connsiteY1" fmla="*/ 0 h 3637295"/>
                  <a:gd name="connsiteX2" fmla="*/ 3705096 w 3705096"/>
                  <a:gd name="connsiteY2" fmla="*/ 3637295 h 3637295"/>
                  <a:gd name="connsiteX3" fmla="*/ 0 w 3705096"/>
                  <a:gd name="connsiteY3" fmla="*/ 3637295 h 3637295"/>
                  <a:gd name="connsiteX4" fmla="*/ 0 w 3705096"/>
                  <a:gd name="connsiteY4" fmla="*/ 0 h 3637295"/>
                  <a:gd name="connsiteX0" fmla="*/ 0 w 4765270"/>
                  <a:gd name="connsiteY0" fmla="*/ 0 h 3637295"/>
                  <a:gd name="connsiteX1" fmla="*/ 4765270 w 4765270"/>
                  <a:gd name="connsiteY1" fmla="*/ 622852 h 3637295"/>
                  <a:gd name="connsiteX2" fmla="*/ 3705096 w 4765270"/>
                  <a:gd name="connsiteY2" fmla="*/ 3637295 h 3637295"/>
                  <a:gd name="connsiteX3" fmla="*/ 0 w 4765270"/>
                  <a:gd name="connsiteY3" fmla="*/ 3637295 h 3637295"/>
                  <a:gd name="connsiteX4" fmla="*/ 0 w 4765270"/>
                  <a:gd name="connsiteY4" fmla="*/ 0 h 3637295"/>
                  <a:gd name="connsiteX0" fmla="*/ 0 w 4778488"/>
                  <a:gd name="connsiteY0" fmla="*/ 0 h 3637295"/>
                  <a:gd name="connsiteX1" fmla="*/ 4778488 w 4778488"/>
                  <a:gd name="connsiteY1" fmla="*/ 543339 h 3637295"/>
                  <a:gd name="connsiteX2" fmla="*/ 3705096 w 4778488"/>
                  <a:gd name="connsiteY2" fmla="*/ 3637295 h 3637295"/>
                  <a:gd name="connsiteX3" fmla="*/ 0 w 4778488"/>
                  <a:gd name="connsiteY3" fmla="*/ 3637295 h 3637295"/>
                  <a:gd name="connsiteX4" fmla="*/ 0 w 4778488"/>
                  <a:gd name="connsiteY4" fmla="*/ 0 h 3637295"/>
                  <a:gd name="connsiteX0" fmla="*/ 0 w 4778488"/>
                  <a:gd name="connsiteY0" fmla="*/ 0 h 3644042"/>
                  <a:gd name="connsiteX1" fmla="*/ 4778488 w 4778488"/>
                  <a:gd name="connsiteY1" fmla="*/ 543339 h 3644042"/>
                  <a:gd name="connsiteX2" fmla="*/ 3800120 w 4778488"/>
                  <a:gd name="connsiteY2" fmla="*/ 3644042 h 3644042"/>
                  <a:gd name="connsiteX3" fmla="*/ 0 w 4778488"/>
                  <a:gd name="connsiteY3" fmla="*/ 3637295 h 3644042"/>
                  <a:gd name="connsiteX4" fmla="*/ 0 w 4778488"/>
                  <a:gd name="connsiteY4" fmla="*/ 0 h 3644042"/>
                  <a:gd name="connsiteX0" fmla="*/ 0 w 4778488"/>
                  <a:gd name="connsiteY0" fmla="*/ 0 h 3637295"/>
                  <a:gd name="connsiteX1" fmla="*/ 4778488 w 4778488"/>
                  <a:gd name="connsiteY1" fmla="*/ 543339 h 3637295"/>
                  <a:gd name="connsiteX2" fmla="*/ 3820481 w 4778488"/>
                  <a:gd name="connsiteY2" fmla="*/ 3637295 h 3637295"/>
                  <a:gd name="connsiteX3" fmla="*/ 0 w 4778488"/>
                  <a:gd name="connsiteY3" fmla="*/ 3637295 h 3637295"/>
                  <a:gd name="connsiteX4" fmla="*/ 0 w 4778488"/>
                  <a:gd name="connsiteY4" fmla="*/ 0 h 3637295"/>
                  <a:gd name="connsiteX0" fmla="*/ 0 w 4608805"/>
                  <a:gd name="connsiteY0" fmla="*/ 0 h 3637295"/>
                  <a:gd name="connsiteX1" fmla="*/ 4608805 w 4608805"/>
                  <a:gd name="connsiteY1" fmla="*/ 1056140 h 3637295"/>
                  <a:gd name="connsiteX2" fmla="*/ 3820481 w 4608805"/>
                  <a:gd name="connsiteY2" fmla="*/ 3637295 h 3637295"/>
                  <a:gd name="connsiteX3" fmla="*/ 0 w 4608805"/>
                  <a:gd name="connsiteY3" fmla="*/ 3637295 h 3637295"/>
                  <a:gd name="connsiteX4" fmla="*/ 0 w 4608805"/>
                  <a:gd name="connsiteY4" fmla="*/ 0 h 36372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08805" h="3637295">
                    <a:moveTo>
                      <a:pt x="0" y="0"/>
                    </a:moveTo>
                    <a:lnTo>
                      <a:pt x="4608805" y="1056140"/>
                    </a:lnTo>
                    <a:lnTo>
                      <a:pt x="3820481" y="3637295"/>
                    </a:lnTo>
                    <a:lnTo>
                      <a:pt x="0" y="363729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8ED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7" name="직사각형 7"/>
              <p:cNvSpPr/>
              <p:nvPr/>
            </p:nvSpPr>
            <p:spPr>
              <a:xfrm flipH="1">
                <a:off x="3721194" y="3717032"/>
                <a:ext cx="6184803" cy="3139865"/>
              </a:xfrm>
              <a:custGeom>
                <a:avLst/>
                <a:gdLst>
                  <a:gd name="connsiteX0" fmla="*/ 0 w 3705096"/>
                  <a:gd name="connsiteY0" fmla="*/ 0 h 3637295"/>
                  <a:gd name="connsiteX1" fmla="*/ 3705096 w 3705096"/>
                  <a:gd name="connsiteY1" fmla="*/ 0 h 3637295"/>
                  <a:gd name="connsiteX2" fmla="*/ 3705096 w 3705096"/>
                  <a:gd name="connsiteY2" fmla="*/ 3637295 h 3637295"/>
                  <a:gd name="connsiteX3" fmla="*/ 0 w 3705096"/>
                  <a:gd name="connsiteY3" fmla="*/ 3637295 h 3637295"/>
                  <a:gd name="connsiteX4" fmla="*/ 0 w 3705096"/>
                  <a:gd name="connsiteY4" fmla="*/ 0 h 3637295"/>
                  <a:gd name="connsiteX0" fmla="*/ 0 w 4765270"/>
                  <a:gd name="connsiteY0" fmla="*/ 0 h 3637295"/>
                  <a:gd name="connsiteX1" fmla="*/ 4765270 w 4765270"/>
                  <a:gd name="connsiteY1" fmla="*/ 622852 h 3637295"/>
                  <a:gd name="connsiteX2" fmla="*/ 3705096 w 4765270"/>
                  <a:gd name="connsiteY2" fmla="*/ 3637295 h 3637295"/>
                  <a:gd name="connsiteX3" fmla="*/ 0 w 4765270"/>
                  <a:gd name="connsiteY3" fmla="*/ 3637295 h 3637295"/>
                  <a:gd name="connsiteX4" fmla="*/ 0 w 4765270"/>
                  <a:gd name="connsiteY4" fmla="*/ 0 h 3637295"/>
                  <a:gd name="connsiteX0" fmla="*/ 0 w 4778488"/>
                  <a:gd name="connsiteY0" fmla="*/ 0 h 3637295"/>
                  <a:gd name="connsiteX1" fmla="*/ 4778488 w 4778488"/>
                  <a:gd name="connsiteY1" fmla="*/ 543339 h 3637295"/>
                  <a:gd name="connsiteX2" fmla="*/ 3705096 w 4778488"/>
                  <a:gd name="connsiteY2" fmla="*/ 3637295 h 3637295"/>
                  <a:gd name="connsiteX3" fmla="*/ 0 w 4778488"/>
                  <a:gd name="connsiteY3" fmla="*/ 3637295 h 3637295"/>
                  <a:gd name="connsiteX4" fmla="*/ 0 w 4778488"/>
                  <a:gd name="connsiteY4" fmla="*/ 0 h 3637295"/>
                  <a:gd name="connsiteX0" fmla="*/ 0 w 5779299"/>
                  <a:gd name="connsiteY0" fmla="*/ 0 h 3637295"/>
                  <a:gd name="connsiteX1" fmla="*/ 4778488 w 5779299"/>
                  <a:gd name="connsiteY1" fmla="*/ 543339 h 3637295"/>
                  <a:gd name="connsiteX2" fmla="*/ 5779299 w 5779299"/>
                  <a:gd name="connsiteY2" fmla="*/ 3637295 h 3637295"/>
                  <a:gd name="connsiteX3" fmla="*/ 0 w 5779299"/>
                  <a:gd name="connsiteY3" fmla="*/ 3637295 h 3637295"/>
                  <a:gd name="connsiteX4" fmla="*/ 0 w 5779299"/>
                  <a:gd name="connsiteY4" fmla="*/ 0 h 3637295"/>
                  <a:gd name="connsiteX0" fmla="*/ 0 w 5779299"/>
                  <a:gd name="connsiteY0" fmla="*/ 0 h 3637295"/>
                  <a:gd name="connsiteX1" fmla="*/ 4815638 w 5779299"/>
                  <a:gd name="connsiteY1" fmla="*/ 940905 h 3637295"/>
                  <a:gd name="connsiteX2" fmla="*/ 5779299 w 5779299"/>
                  <a:gd name="connsiteY2" fmla="*/ 3637295 h 3637295"/>
                  <a:gd name="connsiteX3" fmla="*/ 0 w 5779299"/>
                  <a:gd name="connsiteY3" fmla="*/ 3637295 h 3637295"/>
                  <a:gd name="connsiteX4" fmla="*/ 0 w 5779299"/>
                  <a:gd name="connsiteY4" fmla="*/ 0 h 3637295"/>
                  <a:gd name="connsiteX0" fmla="*/ 0 w 5779299"/>
                  <a:gd name="connsiteY0" fmla="*/ 0 h 3637295"/>
                  <a:gd name="connsiteX1" fmla="*/ 4902322 w 5779299"/>
                  <a:gd name="connsiteY1" fmla="*/ 947531 h 3637295"/>
                  <a:gd name="connsiteX2" fmla="*/ 5779299 w 5779299"/>
                  <a:gd name="connsiteY2" fmla="*/ 3637295 h 3637295"/>
                  <a:gd name="connsiteX3" fmla="*/ 0 w 5779299"/>
                  <a:gd name="connsiteY3" fmla="*/ 3637295 h 3637295"/>
                  <a:gd name="connsiteX4" fmla="*/ 0 w 5779299"/>
                  <a:gd name="connsiteY4" fmla="*/ 0 h 3637295"/>
                  <a:gd name="connsiteX0" fmla="*/ 0 w 5779299"/>
                  <a:gd name="connsiteY0" fmla="*/ 0 h 3637295"/>
                  <a:gd name="connsiteX1" fmla="*/ 4896130 w 5779299"/>
                  <a:gd name="connsiteY1" fmla="*/ 914400 h 3637295"/>
                  <a:gd name="connsiteX2" fmla="*/ 5779299 w 5779299"/>
                  <a:gd name="connsiteY2" fmla="*/ 3637295 h 3637295"/>
                  <a:gd name="connsiteX3" fmla="*/ 0 w 5779299"/>
                  <a:gd name="connsiteY3" fmla="*/ 3637295 h 3637295"/>
                  <a:gd name="connsiteX4" fmla="*/ 0 w 5779299"/>
                  <a:gd name="connsiteY4" fmla="*/ 0 h 36372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79299" h="3637295">
                    <a:moveTo>
                      <a:pt x="0" y="0"/>
                    </a:moveTo>
                    <a:lnTo>
                      <a:pt x="4896130" y="914400"/>
                    </a:lnTo>
                    <a:lnTo>
                      <a:pt x="5779299" y="3637295"/>
                    </a:lnTo>
                    <a:lnTo>
                      <a:pt x="0" y="363729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9" name="직사각형 3"/>
              <p:cNvSpPr/>
              <p:nvPr/>
            </p:nvSpPr>
            <p:spPr>
              <a:xfrm rot="16200000" flipH="1">
                <a:off x="1945014" y="4617571"/>
                <a:ext cx="286439" cy="4176466"/>
              </a:xfrm>
              <a:custGeom>
                <a:avLst/>
                <a:gdLst>
                  <a:gd name="connsiteX0" fmla="*/ 0 w 1512168"/>
                  <a:gd name="connsiteY0" fmla="*/ 0 h 2114654"/>
                  <a:gd name="connsiteX1" fmla="*/ 1512168 w 1512168"/>
                  <a:gd name="connsiteY1" fmla="*/ 0 h 2114654"/>
                  <a:gd name="connsiteX2" fmla="*/ 1512168 w 1512168"/>
                  <a:gd name="connsiteY2" fmla="*/ 2114654 h 2114654"/>
                  <a:gd name="connsiteX3" fmla="*/ 0 w 1512168"/>
                  <a:gd name="connsiteY3" fmla="*/ 2114654 h 2114654"/>
                  <a:gd name="connsiteX4" fmla="*/ 0 w 1512168"/>
                  <a:gd name="connsiteY4" fmla="*/ 0 h 2114654"/>
                  <a:gd name="connsiteX0" fmla="*/ 0 w 1512168"/>
                  <a:gd name="connsiteY0" fmla="*/ 0 h 2114654"/>
                  <a:gd name="connsiteX1" fmla="*/ 1512168 w 1512168"/>
                  <a:gd name="connsiteY1" fmla="*/ 0 h 2114654"/>
                  <a:gd name="connsiteX2" fmla="*/ 1512168 w 1512168"/>
                  <a:gd name="connsiteY2" fmla="*/ 2114654 h 2114654"/>
                  <a:gd name="connsiteX3" fmla="*/ 0 w 1512168"/>
                  <a:gd name="connsiteY3" fmla="*/ 0 h 2114654"/>
                  <a:gd name="connsiteX0" fmla="*/ 0 w 1519043"/>
                  <a:gd name="connsiteY0" fmla="*/ 0 h 3750949"/>
                  <a:gd name="connsiteX1" fmla="*/ 1512168 w 1519043"/>
                  <a:gd name="connsiteY1" fmla="*/ 0 h 3750949"/>
                  <a:gd name="connsiteX2" fmla="*/ 1519043 w 1519043"/>
                  <a:gd name="connsiteY2" fmla="*/ 3750949 h 3750949"/>
                  <a:gd name="connsiteX3" fmla="*/ 0 w 1519043"/>
                  <a:gd name="connsiteY3" fmla="*/ 0 h 37509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19043" h="3750949">
                    <a:moveTo>
                      <a:pt x="0" y="0"/>
                    </a:moveTo>
                    <a:lnTo>
                      <a:pt x="1512168" y="0"/>
                    </a:lnTo>
                    <a:cubicBezTo>
                      <a:pt x="1514460" y="1250316"/>
                      <a:pt x="1516751" y="2500633"/>
                      <a:pt x="1519043" y="375094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50196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80" name="직사각형 3"/>
              <p:cNvSpPr/>
              <p:nvPr/>
            </p:nvSpPr>
            <p:spPr>
              <a:xfrm rot="16200000" flipH="1" flipV="1">
                <a:off x="7043971" y="4015495"/>
                <a:ext cx="143220" cy="5577627"/>
              </a:xfrm>
              <a:custGeom>
                <a:avLst/>
                <a:gdLst>
                  <a:gd name="connsiteX0" fmla="*/ 0 w 1512168"/>
                  <a:gd name="connsiteY0" fmla="*/ 0 h 2114654"/>
                  <a:gd name="connsiteX1" fmla="*/ 1512168 w 1512168"/>
                  <a:gd name="connsiteY1" fmla="*/ 0 h 2114654"/>
                  <a:gd name="connsiteX2" fmla="*/ 1512168 w 1512168"/>
                  <a:gd name="connsiteY2" fmla="*/ 2114654 h 2114654"/>
                  <a:gd name="connsiteX3" fmla="*/ 0 w 1512168"/>
                  <a:gd name="connsiteY3" fmla="*/ 2114654 h 2114654"/>
                  <a:gd name="connsiteX4" fmla="*/ 0 w 1512168"/>
                  <a:gd name="connsiteY4" fmla="*/ 0 h 2114654"/>
                  <a:gd name="connsiteX0" fmla="*/ 0 w 1512168"/>
                  <a:gd name="connsiteY0" fmla="*/ 0 h 2114654"/>
                  <a:gd name="connsiteX1" fmla="*/ 1512168 w 1512168"/>
                  <a:gd name="connsiteY1" fmla="*/ 0 h 2114654"/>
                  <a:gd name="connsiteX2" fmla="*/ 1512168 w 1512168"/>
                  <a:gd name="connsiteY2" fmla="*/ 2114654 h 2114654"/>
                  <a:gd name="connsiteX3" fmla="*/ 0 w 1512168"/>
                  <a:gd name="connsiteY3" fmla="*/ 0 h 2114654"/>
                  <a:gd name="connsiteX0" fmla="*/ 0 w 1519043"/>
                  <a:gd name="connsiteY0" fmla="*/ 0 h 3750949"/>
                  <a:gd name="connsiteX1" fmla="*/ 1512168 w 1519043"/>
                  <a:gd name="connsiteY1" fmla="*/ 0 h 3750949"/>
                  <a:gd name="connsiteX2" fmla="*/ 1519043 w 1519043"/>
                  <a:gd name="connsiteY2" fmla="*/ 3750949 h 3750949"/>
                  <a:gd name="connsiteX3" fmla="*/ 0 w 1519043"/>
                  <a:gd name="connsiteY3" fmla="*/ 0 h 37509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19043" h="3750949">
                    <a:moveTo>
                      <a:pt x="0" y="0"/>
                    </a:moveTo>
                    <a:lnTo>
                      <a:pt x="1512168" y="0"/>
                    </a:lnTo>
                    <a:cubicBezTo>
                      <a:pt x="1514460" y="1250316"/>
                      <a:pt x="1516751" y="2500633"/>
                      <a:pt x="1519043" y="375094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50196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87" name="직사각형 86"/>
            <p:cNvSpPr/>
            <p:nvPr/>
          </p:nvSpPr>
          <p:spPr>
            <a:xfrm>
              <a:off x="884745" y="1412776"/>
              <a:ext cx="2672526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0" lang="en-US" altLang="ko-KR" sz="2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ea typeface="맑은 고딕"/>
                  <a:cs typeface="Arial" pitchFamily="34" charset="0"/>
                </a:rPr>
                <a:t>Ⅳ. </a:t>
              </a:r>
              <a:r>
                <a:rPr kumimoji="0" lang="ko-KR" altLang="en-US" sz="2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ea typeface="맑은 고딕"/>
                  <a:cs typeface="Arial" pitchFamily="34" charset="0"/>
                </a:rPr>
                <a:t>향후 발전 방향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그룹 95"/>
          <p:cNvGrpSpPr/>
          <p:nvPr/>
        </p:nvGrpSpPr>
        <p:grpSpPr>
          <a:xfrm>
            <a:off x="-1" y="0"/>
            <a:ext cx="9144001" cy="6875919"/>
            <a:chOff x="-1" y="0"/>
            <a:chExt cx="9144001" cy="6875919"/>
          </a:xfrm>
        </p:grpSpPr>
        <p:sp>
          <p:nvSpPr>
            <p:cNvPr id="71" name="직사각형 3"/>
            <p:cNvSpPr/>
            <p:nvPr/>
          </p:nvSpPr>
          <p:spPr>
            <a:xfrm rot="16200000" flipH="1">
              <a:off x="1945014" y="4617571"/>
              <a:ext cx="286439" cy="4176466"/>
            </a:xfrm>
            <a:custGeom>
              <a:avLst/>
              <a:gdLst>
                <a:gd name="connsiteX0" fmla="*/ 0 w 1512168"/>
                <a:gd name="connsiteY0" fmla="*/ 0 h 2114654"/>
                <a:gd name="connsiteX1" fmla="*/ 1512168 w 1512168"/>
                <a:gd name="connsiteY1" fmla="*/ 0 h 2114654"/>
                <a:gd name="connsiteX2" fmla="*/ 1512168 w 1512168"/>
                <a:gd name="connsiteY2" fmla="*/ 2114654 h 2114654"/>
                <a:gd name="connsiteX3" fmla="*/ 0 w 1512168"/>
                <a:gd name="connsiteY3" fmla="*/ 2114654 h 2114654"/>
                <a:gd name="connsiteX4" fmla="*/ 0 w 1512168"/>
                <a:gd name="connsiteY4" fmla="*/ 0 h 2114654"/>
                <a:gd name="connsiteX0" fmla="*/ 0 w 1512168"/>
                <a:gd name="connsiteY0" fmla="*/ 0 h 2114654"/>
                <a:gd name="connsiteX1" fmla="*/ 1512168 w 1512168"/>
                <a:gd name="connsiteY1" fmla="*/ 0 h 2114654"/>
                <a:gd name="connsiteX2" fmla="*/ 1512168 w 1512168"/>
                <a:gd name="connsiteY2" fmla="*/ 2114654 h 2114654"/>
                <a:gd name="connsiteX3" fmla="*/ 0 w 1512168"/>
                <a:gd name="connsiteY3" fmla="*/ 0 h 2114654"/>
                <a:gd name="connsiteX0" fmla="*/ 0 w 1519043"/>
                <a:gd name="connsiteY0" fmla="*/ 0 h 3750949"/>
                <a:gd name="connsiteX1" fmla="*/ 1512168 w 1519043"/>
                <a:gd name="connsiteY1" fmla="*/ 0 h 3750949"/>
                <a:gd name="connsiteX2" fmla="*/ 1519043 w 1519043"/>
                <a:gd name="connsiteY2" fmla="*/ 3750949 h 3750949"/>
                <a:gd name="connsiteX3" fmla="*/ 0 w 1519043"/>
                <a:gd name="connsiteY3" fmla="*/ 0 h 3750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19043" h="3750949">
                  <a:moveTo>
                    <a:pt x="0" y="0"/>
                  </a:moveTo>
                  <a:lnTo>
                    <a:pt x="1512168" y="0"/>
                  </a:lnTo>
                  <a:cubicBezTo>
                    <a:pt x="1514460" y="1250316"/>
                    <a:pt x="1516751" y="2500633"/>
                    <a:pt x="1519043" y="375094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5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grpSp>
          <p:nvGrpSpPr>
            <p:cNvPr id="86" name="그룹 85"/>
            <p:cNvGrpSpPr/>
            <p:nvPr/>
          </p:nvGrpSpPr>
          <p:grpSpPr>
            <a:xfrm>
              <a:off x="-1" y="0"/>
              <a:ext cx="9144001" cy="6875919"/>
              <a:chOff x="-1" y="0"/>
              <a:chExt cx="9906493" cy="6875919"/>
            </a:xfrm>
          </p:grpSpPr>
          <p:pic>
            <p:nvPicPr>
              <p:cNvPr id="72" name="Picture 4" descr="D:\2012년 shinpro 업무폴더\04.shinpro_SPIE국제컨벤션\용역결과보고서\004.gif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>
                <a:off x="0" y="556"/>
                <a:ext cx="9906492" cy="422053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75" name="직선 연결선 74"/>
              <p:cNvCxnSpPr>
                <a:endCxn id="77" idx="2"/>
              </p:cNvCxnSpPr>
              <p:nvPr/>
            </p:nvCxnSpPr>
            <p:spPr>
              <a:xfrm flipH="1">
                <a:off x="3721194" y="0"/>
                <a:ext cx="2383934" cy="6856897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6" name="직사각형 7"/>
              <p:cNvSpPr/>
              <p:nvPr/>
            </p:nvSpPr>
            <p:spPr>
              <a:xfrm>
                <a:off x="-1" y="3284984"/>
                <a:ext cx="4499317" cy="3571913"/>
              </a:xfrm>
              <a:custGeom>
                <a:avLst/>
                <a:gdLst>
                  <a:gd name="connsiteX0" fmla="*/ 0 w 3705096"/>
                  <a:gd name="connsiteY0" fmla="*/ 0 h 3637295"/>
                  <a:gd name="connsiteX1" fmla="*/ 3705096 w 3705096"/>
                  <a:gd name="connsiteY1" fmla="*/ 0 h 3637295"/>
                  <a:gd name="connsiteX2" fmla="*/ 3705096 w 3705096"/>
                  <a:gd name="connsiteY2" fmla="*/ 3637295 h 3637295"/>
                  <a:gd name="connsiteX3" fmla="*/ 0 w 3705096"/>
                  <a:gd name="connsiteY3" fmla="*/ 3637295 h 3637295"/>
                  <a:gd name="connsiteX4" fmla="*/ 0 w 3705096"/>
                  <a:gd name="connsiteY4" fmla="*/ 0 h 3637295"/>
                  <a:gd name="connsiteX0" fmla="*/ 0 w 4765270"/>
                  <a:gd name="connsiteY0" fmla="*/ 0 h 3637295"/>
                  <a:gd name="connsiteX1" fmla="*/ 4765270 w 4765270"/>
                  <a:gd name="connsiteY1" fmla="*/ 622852 h 3637295"/>
                  <a:gd name="connsiteX2" fmla="*/ 3705096 w 4765270"/>
                  <a:gd name="connsiteY2" fmla="*/ 3637295 h 3637295"/>
                  <a:gd name="connsiteX3" fmla="*/ 0 w 4765270"/>
                  <a:gd name="connsiteY3" fmla="*/ 3637295 h 3637295"/>
                  <a:gd name="connsiteX4" fmla="*/ 0 w 4765270"/>
                  <a:gd name="connsiteY4" fmla="*/ 0 h 3637295"/>
                  <a:gd name="connsiteX0" fmla="*/ 0 w 4778488"/>
                  <a:gd name="connsiteY0" fmla="*/ 0 h 3637295"/>
                  <a:gd name="connsiteX1" fmla="*/ 4778488 w 4778488"/>
                  <a:gd name="connsiteY1" fmla="*/ 543339 h 3637295"/>
                  <a:gd name="connsiteX2" fmla="*/ 3705096 w 4778488"/>
                  <a:gd name="connsiteY2" fmla="*/ 3637295 h 3637295"/>
                  <a:gd name="connsiteX3" fmla="*/ 0 w 4778488"/>
                  <a:gd name="connsiteY3" fmla="*/ 3637295 h 3637295"/>
                  <a:gd name="connsiteX4" fmla="*/ 0 w 4778488"/>
                  <a:gd name="connsiteY4" fmla="*/ 0 h 3637295"/>
                  <a:gd name="connsiteX0" fmla="*/ 0 w 4778488"/>
                  <a:gd name="connsiteY0" fmla="*/ 0 h 3644042"/>
                  <a:gd name="connsiteX1" fmla="*/ 4778488 w 4778488"/>
                  <a:gd name="connsiteY1" fmla="*/ 543339 h 3644042"/>
                  <a:gd name="connsiteX2" fmla="*/ 3800120 w 4778488"/>
                  <a:gd name="connsiteY2" fmla="*/ 3644042 h 3644042"/>
                  <a:gd name="connsiteX3" fmla="*/ 0 w 4778488"/>
                  <a:gd name="connsiteY3" fmla="*/ 3637295 h 3644042"/>
                  <a:gd name="connsiteX4" fmla="*/ 0 w 4778488"/>
                  <a:gd name="connsiteY4" fmla="*/ 0 h 3644042"/>
                  <a:gd name="connsiteX0" fmla="*/ 0 w 4778488"/>
                  <a:gd name="connsiteY0" fmla="*/ 0 h 3637295"/>
                  <a:gd name="connsiteX1" fmla="*/ 4778488 w 4778488"/>
                  <a:gd name="connsiteY1" fmla="*/ 543339 h 3637295"/>
                  <a:gd name="connsiteX2" fmla="*/ 3820481 w 4778488"/>
                  <a:gd name="connsiteY2" fmla="*/ 3637295 h 3637295"/>
                  <a:gd name="connsiteX3" fmla="*/ 0 w 4778488"/>
                  <a:gd name="connsiteY3" fmla="*/ 3637295 h 3637295"/>
                  <a:gd name="connsiteX4" fmla="*/ 0 w 4778488"/>
                  <a:gd name="connsiteY4" fmla="*/ 0 h 3637295"/>
                  <a:gd name="connsiteX0" fmla="*/ 0 w 4608805"/>
                  <a:gd name="connsiteY0" fmla="*/ 0 h 3637295"/>
                  <a:gd name="connsiteX1" fmla="*/ 4608805 w 4608805"/>
                  <a:gd name="connsiteY1" fmla="*/ 1056140 h 3637295"/>
                  <a:gd name="connsiteX2" fmla="*/ 3820481 w 4608805"/>
                  <a:gd name="connsiteY2" fmla="*/ 3637295 h 3637295"/>
                  <a:gd name="connsiteX3" fmla="*/ 0 w 4608805"/>
                  <a:gd name="connsiteY3" fmla="*/ 3637295 h 3637295"/>
                  <a:gd name="connsiteX4" fmla="*/ 0 w 4608805"/>
                  <a:gd name="connsiteY4" fmla="*/ 0 h 36372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08805" h="3637295">
                    <a:moveTo>
                      <a:pt x="0" y="0"/>
                    </a:moveTo>
                    <a:lnTo>
                      <a:pt x="4608805" y="1056140"/>
                    </a:lnTo>
                    <a:lnTo>
                      <a:pt x="3820481" y="3637295"/>
                    </a:lnTo>
                    <a:lnTo>
                      <a:pt x="0" y="363729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8ED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7" name="직사각형 7"/>
              <p:cNvSpPr/>
              <p:nvPr/>
            </p:nvSpPr>
            <p:spPr>
              <a:xfrm flipH="1">
                <a:off x="3721194" y="3717032"/>
                <a:ext cx="6184803" cy="3139865"/>
              </a:xfrm>
              <a:custGeom>
                <a:avLst/>
                <a:gdLst>
                  <a:gd name="connsiteX0" fmla="*/ 0 w 3705096"/>
                  <a:gd name="connsiteY0" fmla="*/ 0 h 3637295"/>
                  <a:gd name="connsiteX1" fmla="*/ 3705096 w 3705096"/>
                  <a:gd name="connsiteY1" fmla="*/ 0 h 3637295"/>
                  <a:gd name="connsiteX2" fmla="*/ 3705096 w 3705096"/>
                  <a:gd name="connsiteY2" fmla="*/ 3637295 h 3637295"/>
                  <a:gd name="connsiteX3" fmla="*/ 0 w 3705096"/>
                  <a:gd name="connsiteY3" fmla="*/ 3637295 h 3637295"/>
                  <a:gd name="connsiteX4" fmla="*/ 0 w 3705096"/>
                  <a:gd name="connsiteY4" fmla="*/ 0 h 3637295"/>
                  <a:gd name="connsiteX0" fmla="*/ 0 w 4765270"/>
                  <a:gd name="connsiteY0" fmla="*/ 0 h 3637295"/>
                  <a:gd name="connsiteX1" fmla="*/ 4765270 w 4765270"/>
                  <a:gd name="connsiteY1" fmla="*/ 622852 h 3637295"/>
                  <a:gd name="connsiteX2" fmla="*/ 3705096 w 4765270"/>
                  <a:gd name="connsiteY2" fmla="*/ 3637295 h 3637295"/>
                  <a:gd name="connsiteX3" fmla="*/ 0 w 4765270"/>
                  <a:gd name="connsiteY3" fmla="*/ 3637295 h 3637295"/>
                  <a:gd name="connsiteX4" fmla="*/ 0 w 4765270"/>
                  <a:gd name="connsiteY4" fmla="*/ 0 h 3637295"/>
                  <a:gd name="connsiteX0" fmla="*/ 0 w 4778488"/>
                  <a:gd name="connsiteY0" fmla="*/ 0 h 3637295"/>
                  <a:gd name="connsiteX1" fmla="*/ 4778488 w 4778488"/>
                  <a:gd name="connsiteY1" fmla="*/ 543339 h 3637295"/>
                  <a:gd name="connsiteX2" fmla="*/ 3705096 w 4778488"/>
                  <a:gd name="connsiteY2" fmla="*/ 3637295 h 3637295"/>
                  <a:gd name="connsiteX3" fmla="*/ 0 w 4778488"/>
                  <a:gd name="connsiteY3" fmla="*/ 3637295 h 3637295"/>
                  <a:gd name="connsiteX4" fmla="*/ 0 w 4778488"/>
                  <a:gd name="connsiteY4" fmla="*/ 0 h 3637295"/>
                  <a:gd name="connsiteX0" fmla="*/ 0 w 5779299"/>
                  <a:gd name="connsiteY0" fmla="*/ 0 h 3637295"/>
                  <a:gd name="connsiteX1" fmla="*/ 4778488 w 5779299"/>
                  <a:gd name="connsiteY1" fmla="*/ 543339 h 3637295"/>
                  <a:gd name="connsiteX2" fmla="*/ 5779299 w 5779299"/>
                  <a:gd name="connsiteY2" fmla="*/ 3637295 h 3637295"/>
                  <a:gd name="connsiteX3" fmla="*/ 0 w 5779299"/>
                  <a:gd name="connsiteY3" fmla="*/ 3637295 h 3637295"/>
                  <a:gd name="connsiteX4" fmla="*/ 0 w 5779299"/>
                  <a:gd name="connsiteY4" fmla="*/ 0 h 3637295"/>
                  <a:gd name="connsiteX0" fmla="*/ 0 w 5779299"/>
                  <a:gd name="connsiteY0" fmla="*/ 0 h 3637295"/>
                  <a:gd name="connsiteX1" fmla="*/ 4815638 w 5779299"/>
                  <a:gd name="connsiteY1" fmla="*/ 940905 h 3637295"/>
                  <a:gd name="connsiteX2" fmla="*/ 5779299 w 5779299"/>
                  <a:gd name="connsiteY2" fmla="*/ 3637295 h 3637295"/>
                  <a:gd name="connsiteX3" fmla="*/ 0 w 5779299"/>
                  <a:gd name="connsiteY3" fmla="*/ 3637295 h 3637295"/>
                  <a:gd name="connsiteX4" fmla="*/ 0 w 5779299"/>
                  <a:gd name="connsiteY4" fmla="*/ 0 h 3637295"/>
                  <a:gd name="connsiteX0" fmla="*/ 0 w 5779299"/>
                  <a:gd name="connsiteY0" fmla="*/ 0 h 3637295"/>
                  <a:gd name="connsiteX1" fmla="*/ 4902322 w 5779299"/>
                  <a:gd name="connsiteY1" fmla="*/ 947531 h 3637295"/>
                  <a:gd name="connsiteX2" fmla="*/ 5779299 w 5779299"/>
                  <a:gd name="connsiteY2" fmla="*/ 3637295 h 3637295"/>
                  <a:gd name="connsiteX3" fmla="*/ 0 w 5779299"/>
                  <a:gd name="connsiteY3" fmla="*/ 3637295 h 3637295"/>
                  <a:gd name="connsiteX4" fmla="*/ 0 w 5779299"/>
                  <a:gd name="connsiteY4" fmla="*/ 0 h 3637295"/>
                  <a:gd name="connsiteX0" fmla="*/ 0 w 5779299"/>
                  <a:gd name="connsiteY0" fmla="*/ 0 h 3637295"/>
                  <a:gd name="connsiteX1" fmla="*/ 4896130 w 5779299"/>
                  <a:gd name="connsiteY1" fmla="*/ 914400 h 3637295"/>
                  <a:gd name="connsiteX2" fmla="*/ 5779299 w 5779299"/>
                  <a:gd name="connsiteY2" fmla="*/ 3637295 h 3637295"/>
                  <a:gd name="connsiteX3" fmla="*/ 0 w 5779299"/>
                  <a:gd name="connsiteY3" fmla="*/ 3637295 h 3637295"/>
                  <a:gd name="connsiteX4" fmla="*/ 0 w 5779299"/>
                  <a:gd name="connsiteY4" fmla="*/ 0 h 36372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79299" h="3637295">
                    <a:moveTo>
                      <a:pt x="0" y="0"/>
                    </a:moveTo>
                    <a:lnTo>
                      <a:pt x="4896130" y="914400"/>
                    </a:lnTo>
                    <a:lnTo>
                      <a:pt x="5779299" y="3637295"/>
                    </a:lnTo>
                    <a:lnTo>
                      <a:pt x="0" y="363729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9" name="직사각형 3"/>
              <p:cNvSpPr/>
              <p:nvPr/>
            </p:nvSpPr>
            <p:spPr>
              <a:xfrm rot="16200000" flipH="1">
                <a:off x="1945014" y="4617571"/>
                <a:ext cx="286439" cy="4176466"/>
              </a:xfrm>
              <a:custGeom>
                <a:avLst/>
                <a:gdLst>
                  <a:gd name="connsiteX0" fmla="*/ 0 w 1512168"/>
                  <a:gd name="connsiteY0" fmla="*/ 0 h 2114654"/>
                  <a:gd name="connsiteX1" fmla="*/ 1512168 w 1512168"/>
                  <a:gd name="connsiteY1" fmla="*/ 0 h 2114654"/>
                  <a:gd name="connsiteX2" fmla="*/ 1512168 w 1512168"/>
                  <a:gd name="connsiteY2" fmla="*/ 2114654 h 2114654"/>
                  <a:gd name="connsiteX3" fmla="*/ 0 w 1512168"/>
                  <a:gd name="connsiteY3" fmla="*/ 2114654 h 2114654"/>
                  <a:gd name="connsiteX4" fmla="*/ 0 w 1512168"/>
                  <a:gd name="connsiteY4" fmla="*/ 0 h 2114654"/>
                  <a:gd name="connsiteX0" fmla="*/ 0 w 1512168"/>
                  <a:gd name="connsiteY0" fmla="*/ 0 h 2114654"/>
                  <a:gd name="connsiteX1" fmla="*/ 1512168 w 1512168"/>
                  <a:gd name="connsiteY1" fmla="*/ 0 h 2114654"/>
                  <a:gd name="connsiteX2" fmla="*/ 1512168 w 1512168"/>
                  <a:gd name="connsiteY2" fmla="*/ 2114654 h 2114654"/>
                  <a:gd name="connsiteX3" fmla="*/ 0 w 1512168"/>
                  <a:gd name="connsiteY3" fmla="*/ 0 h 2114654"/>
                  <a:gd name="connsiteX0" fmla="*/ 0 w 1519043"/>
                  <a:gd name="connsiteY0" fmla="*/ 0 h 3750949"/>
                  <a:gd name="connsiteX1" fmla="*/ 1512168 w 1519043"/>
                  <a:gd name="connsiteY1" fmla="*/ 0 h 3750949"/>
                  <a:gd name="connsiteX2" fmla="*/ 1519043 w 1519043"/>
                  <a:gd name="connsiteY2" fmla="*/ 3750949 h 3750949"/>
                  <a:gd name="connsiteX3" fmla="*/ 0 w 1519043"/>
                  <a:gd name="connsiteY3" fmla="*/ 0 h 37509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19043" h="3750949">
                    <a:moveTo>
                      <a:pt x="0" y="0"/>
                    </a:moveTo>
                    <a:lnTo>
                      <a:pt x="1512168" y="0"/>
                    </a:lnTo>
                    <a:cubicBezTo>
                      <a:pt x="1514460" y="1250316"/>
                      <a:pt x="1516751" y="2500633"/>
                      <a:pt x="1519043" y="375094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50196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80" name="직사각형 3"/>
              <p:cNvSpPr/>
              <p:nvPr/>
            </p:nvSpPr>
            <p:spPr>
              <a:xfrm rot="16200000" flipH="1" flipV="1">
                <a:off x="7043971" y="4015495"/>
                <a:ext cx="143220" cy="5577627"/>
              </a:xfrm>
              <a:custGeom>
                <a:avLst/>
                <a:gdLst>
                  <a:gd name="connsiteX0" fmla="*/ 0 w 1512168"/>
                  <a:gd name="connsiteY0" fmla="*/ 0 h 2114654"/>
                  <a:gd name="connsiteX1" fmla="*/ 1512168 w 1512168"/>
                  <a:gd name="connsiteY1" fmla="*/ 0 h 2114654"/>
                  <a:gd name="connsiteX2" fmla="*/ 1512168 w 1512168"/>
                  <a:gd name="connsiteY2" fmla="*/ 2114654 h 2114654"/>
                  <a:gd name="connsiteX3" fmla="*/ 0 w 1512168"/>
                  <a:gd name="connsiteY3" fmla="*/ 2114654 h 2114654"/>
                  <a:gd name="connsiteX4" fmla="*/ 0 w 1512168"/>
                  <a:gd name="connsiteY4" fmla="*/ 0 h 2114654"/>
                  <a:gd name="connsiteX0" fmla="*/ 0 w 1512168"/>
                  <a:gd name="connsiteY0" fmla="*/ 0 h 2114654"/>
                  <a:gd name="connsiteX1" fmla="*/ 1512168 w 1512168"/>
                  <a:gd name="connsiteY1" fmla="*/ 0 h 2114654"/>
                  <a:gd name="connsiteX2" fmla="*/ 1512168 w 1512168"/>
                  <a:gd name="connsiteY2" fmla="*/ 2114654 h 2114654"/>
                  <a:gd name="connsiteX3" fmla="*/ 0 w 1512168"/>
                  <a:gd name="connsiteY3" fmla="*/ 0 h 2114654"/>
                  <a:gd name="connsiteX0" fmla="*/ 0 w 1519043"/>
                  <a:gd name="connsiteY0" fmla="*/ 0 h 3750949"/>
                  <a:gd name="connsiteX1" fmla="*/ 1512168 w 1519043"/>
                  <a:gd name="connsiteY1" fmla="*/ 0 h 3750949"/>
                  <a:gd name="connsiteX2" fmla="*/ 1519043 w 1519043"/>
                  <a:gd name="connsiteY2" fmla="*/ 3750949 h 3750949"/>
                  <a:gd name="connsiteX3" fmla="*/ 0 w 1519043"/>
                  <a:gd name="connsiteY3" fmla="*/ 0 h 37509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19043" h="3750949">
                    <a:moveTo>
                      <a:pt x="0" y="0"/>
                    </a:moveTo>
                    <a:lnTo>
                      <a:pt x="1512168" y="0"/>
                    </a:lnTo>
                    <a:cubicBezTo>
                      <a:pt x="1514460" y="1250316"/>
                      <a:pt x="1516751" y="2500633"/>
                      <a:pt x="1519043" y="375094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50196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87" name="직사각형 86"/>
            <p:cNvSpPr/>
            <p:nvPr/>
          </p:nvSpPr>
          <p:spPr>
            <a:xfrm>
              <a:off x="884745" y="1412776"/>
              <a:ext cx="2895344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0" lang="en-US" altLang="ko-KR" sz="2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ea typeface="맑은 고딕"/>
                  <a:cs typeface="Arial" pitchFamily="34" charset="0"/>
                </a:rPr>
                <a:t>Ⅰ. </a:t>
              </a:r>
              <a:r>
                <a:rPr kumimoji="0" lang="ko-KR" altLang="en-US" sz="2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ea typeface="맑은 고딕"/>
                  <a:cs typeface="Arial" pitchFamily="34" charset="0"/>
                </a:rPr>
                <a:t>편집기 화면구성</a:t>
              </a:r>
              <a:endPara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모서리가 둥근 직사각형 31"/>
          <p:cNvSpPr/>
          <p:nvPr/>
        </p:nvSpPr>
        <p:spPr>
          <a:xfrm rot="60000">
            <a:off x="577652" y="1331362"/>
            <a:ext cx="8280920" cy="4906070"/>
          </a:xfrm>
          <a:prstGeom prst="roundRect">
            <a:avLst>
              <a:gd name="adj" fmla="val 0"/>
            </a:avLst>
          </a:prstGeom>
          <a:solidFill>
            <a:srgbClr val="5C6AB3"/>
          </a:solidFill>
          <a:ln w="19050">
            <a:solidFill>
              <a:srgbClr val="5C6A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endParaRPr lang="ko-KR" altLang="en-US" sz="1000" dirty="0">
              <a:solidFill>
                <a:srgbClr val="474747"/>
              </a:solidFill>
              <a:latin typeface="+mn-ea"/>
            </a:endParaRPr>
          </a:p>
        </p:txBody>
      </p:sp>
      <p:sp>
        <p:nvSpPr>
          <p:cNvPr id="33" name="모서리가 둥근 직사각형 32"/>
          <p:cNvSpPr/>
          <p:nvPr/>
        </p:nvSpPr>
        <p:spPr>
          <a:xfrm>
            <a:off x="558602" y="1331362"/>
            <a:ext cx="8280920" cy="490607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solidFill>
              <a:srgbClr val="5C6A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endParaRPr lang="ko-KR" altLang="en-US" sz="1000" dirty="0">
              <a:solidFill>
                <a:srgbClr val="474747"/>
              </a:solidFill>
              <a:latin typeface="+mn-ea"/>
            </a:endParaRPr>
          </a:p>
        </p:txBody>
      </p:sp>
      <p:sp>
        <p:nvSpPr>
          <p:cNvPr id="28" name="슬라이드 번호 개체 틀 2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5EE3DF-A9F6-4A74-B7E0-03F4D9FFD7D7}" type="slidenum">
              <a:rPr lang="ko-KR" altLang="en-US" smtClean="0"/>
              <a:pPr>
                <a:defRPr/>
              </a:pPr>
              <a:t>29</a:t>
            </a:fld>
            <a:endParaRPr lang="ko-KR" altLang="en-US"/>
          </a:p>
        </p:txBody>
      </p:sp>
      <p:sp>
        <p:nvSpPr>
          <p:cNvPr id="34" name="TextBox 43"/>
          <p:cNvSpPr txBox="1">
            <a:spLocks noChangeArrowheads="1"/>
          </p:cNvSpPr>
          <p:nvPr/>
        </p:nvSpPr>
        <p:spPr bwMode="auto">
          <a:xfrm>
            <a:off x="0" y="320291"/>
            <a:ext cx="291581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400" b="1" dirty="0" smtClean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Ⅳ. </a:t>
            </a:r>
            <a:r>
              <a:rPr kumimoji="0" lang="ko-KR" altLang="en-US" sz="2400" b="1" dirty="0" smtClean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향후 발전 방향</a:t>
            </a:r>
          </a:p>
        </p:txBody>
      </p:sp>
      <p:sp>
        <p:nvSpPr>
          <p:cNvPr id="10" name="모서리가 둥근 직사각형 9"/>
          <p:cNvSpPr/>
          <p:nvPr/>
        </p:nvSpPr>
        <p:spPr>
          <a:xfrm>
            <a:off x="633368" y="1455731"/>
            <a:ext cx="8043088" cy="4618038"/>
          </a:xfrm>
          <a:prstGeom prst="roundRect">
            <a:avLst>
              <a:gd name="adj" fmla="val 0"/>
            </a:avLst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endParaRPr lang="en-US" altLang="ko-KR" sz="500" dirty="0" smtClean="0">
              <a:solidFill>
                <a:srgbClr val="474747"/>
              </a:solidFill>
              <a:latin typeface="+mn-ea"/>
            </a:endParaRPr>
          </a:p>
          <a:p>
            <a:endParaRPr lang="en-US" altLang="ko-KR" sz="500" dirty="0" smtClean="0">
              <a:solidFill>
                <a:srgbClr val="474747"/>
              </a:solidFill>
              <a:latin typeface="+mn-ea"/>
            </a:endParaRPr>
          </a:p>
          <a:p>
            <a:pPr>
              <a:buFont typeface="Arial" charset="0"/>
              <a:buChar char="•"/>
            </a:pPr>
            <a:r>
              <a:rPr lang="en-US" altLang="ko-KR" sz="1100" dirty="0" smtClean="0">
                <a:solidFill>
                  <a:srgbClr val="474747"/>
                </a:solidFill>
                <a:latin typeface="+mn-ea"/>
              </a:rPr>
              <a:t> PC </a:t>
            </a:r>
            <a:r>
              <a:rPr lang="ko-KR" altLang="en-US" sz="1100" dirty="0" smtClean="0">
                <a:solidFill>
                  <a:srgbClr val="474747"/>
                </a:solidFill>
                <a:latin typeface="+mn-ea"/>
              </a:rPr>
              <a:t>용 </a:t>
            </a:r>
            <a:r>
              <a:rPr lang="ko-KR" altLang="en-US" sz="1100" dirty="0" err="1" smtClean="0">
                <a:solidFill>
                  <a:srgbClr val="474747"/>
                </a:solidFill>
                <a:latin typeface="+mn-ea"/>
              </a:rPr>
              <a:t>네이티브</a:t>
            </a:r>
            <a:r>
              <a:rPr lang="ko-KR" altLang="en-US" sz="1100" dirty="0" smtClean="0">
                <a:solidFill>
                  <a:srgbClr val="474747"/>
                </a:solidFill>
                <a:latin typeface="+mn-ea"/>
              </a:rPr>
              <a:t> </a:t>
            </a:r>
            <a:r>
              <a:rPr lang="ko-KR" altLang="en-US" sz="1100" dirty="0" err="1" smtClean="0">
                <a:solidFill>
                  <a:srgbClr val="474747"/>
                </a:solidFill>
                <a:latin typeface="+mn-ea"/>
              </a:rPr>
              <a:t>앱</a:t>
            </a:r>
            <a:r>
              <a:rPr lang="ko-KR" altLang="en-US" sz="1100" dirty="0" smtClean="0">
                <a:solidFill>
                  <a:srgbClr val="474747"/>
                </a:solidFill>
                <a:latin typeface="+mn-ea"/>
              </a:rPr>
              <a:t> 및 웹 </a:t>
            </a:r>
            <a:r>
              <a:rPr lang="ko-KR" altLang="en-US" sz="1100" dirty="0" err="1" smtClean="0">
                <a:solidFill>
                  <a:srgbClr val="474747"/>
                </a:solidFill>
                <a:latin typeface="+mn-ea"/>
              </a:rPr>
              <a:t>앱을</a:t>
            </a:r>
            <a:r>
              <a:rPr lang="ko-KR" altLang="en-US" sz="1100" dirty="0" smtClean="0">
                <a:solidFill>
                  <a:srgbClr val="474747"/>
                </a:solidFill>
                <a:latin typeface="+mn-ea"/>
              </a:rPr>
              <a:t> 제작할 수 있는 시스템 </a:t>
            </a:r>
            <a:r>
              <a:rPr lang="ko-KR" altLang="en-US" sz="1100" dirty="0" smtClean="0">
                <a:solidFill>
                  <a:srgbClr val="474747"/>
                </a:solidFill>
                <a:latin typeface="+mn-ea"/>
              </a:rPr>
              <a:t>개발</a:t>
            </a:r>
            <a:endParaRPr lang="en-US" altLang="ko-KR" sz="1100" smtClean="0">
              <a:solidFill>
                <a:srgbClr val="474747"/>
              </a:solidFill>
              <a:latin typeface="+mn-ea"/>
            </a:endParaRPr>
          </a:p>
          <a:p>
            <a:pPr>
              <a:buFont typeface="Arial" charset="0"/>
              <a:buChar char="•"/>
            </a:pPr>
            <a:endParaRPr lang="en-US" altLang="ko-KR" sz="1100" dirty="0" smtClean="0">
              <a:solidFill>
                <a:srgbClr val="474747"/>
              </a:solidFill>
              <a:latin typeface="+mn-ea"/>
            </a:endParaRPr>
          </a:p>
          <a:p>
            <a:pPr>
              <a:buFont typeface="Arial" charset="0"/>
              <a:buChar char="•"/>
            </a:pPr>
            <a:r>
              <a:rPr lang="en-US" altLang="ko-KR" sz="1100" dirty="0" smtClean="0">
                <a:solidFill>
                  <a:srgbClr val="474747"/>
                </a:solidFill>
                <a:latin typeface="+mn-ea"/>
              </a:rPr>
              <a:t> </a:t>
            </a:r>
            <a:r>
              <a:rPr lang="ko-KR" altLang="en-US" sz="1100" dirty="0" smtClean="0">
                <a:solidFill>
                  <a:srgbClr val="474747"/>
                </a:solidFill>
                <a:latin typeface="+mn-ea"/>
              </a:rPr>
              <a:t>기능중심으로 설계된 </a:t>
            </a:r>
            <a:r>
              <a:rPr lang="ko-KR" altLang="en-US" sz="1100" dirty="0" err="1" smtClean="0">
                <a:solidFill>
                  <a:srgbClr val="474747"/>
                </a:solidFill>
                <a:latin typeface="+mn-ea"/>
              </a:rPr>
              <a:t>키론을</a:t>
            </a:r>
            <a:r>
              <a:rPr lang="ko-KR" altLang="en-US" sz="1100" dirty="0" smtClean="0">
                <a:solidFill>
                  <a:srgbClr val="474747"/>
                </a:solidFill>
                <a:latin typeface="+mn-ea"/>
              </a:rPr>
              <a:t> 실행하여 컴포넌트 중심으로 설계된 객체지향형 구조의 새로운 키론 개발</a:t>
            </a:r>
            <a:endParaRPr lang="en-US" altLang="ko-KR" sz="1100" dirty="0" smtClean="0">
              <a:solidFill>
                <a:srgbClr val="474747"/>
              </a:solidFill>
              <a:latin typeface="+mn-ea"/>
            </a:endParaRPr>
          </a:p>
          <a:p>
            <a:pPr>
              <a:buFont typeface="Arial" charset="0"/>
              <a:buChar char="•"/>
            </a:pPr>
            <a:endParaRPr lang="en-US" altLang="ko-KR" sz="110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>
              <a:buFont typeface="Arial" charset="0"/>
              <a:buChar char="•"/>
            </a:pPr>
            <a:endParaRPr lang="ko-KR" altLang="en-US" sz="800" dirty="0" smtClean="0">
              <a:solidFill>
                <a:srgbClr val="474747"/>
              </a:solidFill>
              <a:latin typeface="+mn-ea"/>
            </a:endParaRPr>
          </a:p>
          <a:p>
            <a:pPr>
              <a:buFont typeface="Arial" charset="0"/>
              <a:buChar char="•"/>
            </a:pPr>
            <a:r>
              <a:rPr lang="en-US" altLang="ko-KR" sz="1100" dirty="0" smtClean="0">
                <a:solidFill>
                  <a:srgbClr val="474747"/>
                </a:solidFill>
                <a:latin typeface="+mn-ea"/>
              </a:rPr>
              <a:t>  </a:t>
            </a:r>
            <a:r>
              <a:rPr lang="ko-KR" altLang="en-US" sz="1100" dirty="0" err="1" smtClean="0">
                <a:solidFill>
                  <a:srgbClr val="474747"/>
                </a:solidFill>
                <a:latin typeface="+mn-ea"/>
              </a:rPr>
              <a:t>클라우드</a:t>
            </a:r>
            <a:r>
              <a:rPr lang="ko-KR" altLang="en-US" sz="1100" dirty="0" smtClean="0">
                <a:solidFill>
                  <a:srgbClr val="474747"/>
                </a:solidFill>
                <a:latin typeface="+mn-ea"/>
              </a:rPr>
              <a:t> </a:t>
            </a:r>
            <a:r>
              <a:rPr lang="ko-KR" altLang="en-US" sz="1100" dirty="0" err="1" smtClean="0">
                <a:solidFill>
                  <a:srgbClr val="474747"/>
                </a:solidFill>
                <a:latin typeface="+mn-ea"/>
              </a:rPr>
              <a:t>빌드</a:t>
            </a:r>
            <a:r>
              <a:rPr lang="ko-KR" altLang="en-US" sz="1100" dirty="0" smtClean="0">
                <a:solidFill>
                  <a:srgbClr val="474747"/>
                </a:solidFill>
                <a:latin typeface="+mn-ea"/>
              </a:rPr>
              <a:t> 시스템 제공</a:t>
            </a:r>
            <a:endParaRPr lang="en-US" altLang="ko-KR" sz="1100" dirty="0" smtClean="0">
              <a:solidFill>
                <a:srgbClr val="474747"/>
              </a:solidFill>
              <a:latin typeface="+mn-ea"/>
            </a:endParaRPr>
          </a:p>
          <a:p>
            <a:r>
              <a:rPr lang="en-US" altLang="ko-KR" sz="1100" dirty="0" smtClean="0">
                <a:solidFill>
                  <a:srgbClr val="474747"/>
                </a:solidFill>
                <a:latin typeface="+mn-ea"/>
              </a:rPr>
              <a:t>   - </a:t>
            </a:r>
            <a:r>
              <a:rPr lang="ko-KR" altLang="en-US" sz="1100" dirty="0" err="1" smtClean="0">
                <a:solidFill>
                  <a:srgbClr val="474747"/>
                </a:solidFill>
                <a:latin typeface="+mn-ea"/>
              </a:rPr>
              <a:t>웹브라우저를</a:t>
            </a:r>
            <a:r>
              <a:rPr lang="ko-KR" altLang="en-US" sz="1100" dirty="0" smtClean="0">
                <a:solidFill>
                  <a:srgbClr val="474747"/>
                </a:solidFill>
                <a:latin typeface="+mn-ea"/>
              </a:rPr>
              <a:t> 통해 </a:t>
            </a:r>
            <a:r>
              <a:rPr lang="en-US" altLang="ko-KR" sz="1100" dirty="0" smtClean="0">
                <a:solidFill>
                  <a:srgbClr val="474747"/>
                </a:solidFill>
                <a:latin typeface="+mn-ea"/>
              </a:rPr>
              <a:t>IDE</a:t>
            </a:r>
            <a:r>
              <a:rPr lang="ko-KR" altLang="en-US" sz="1100" dirty="0" smtClean="0">
                <a:solidFill>
                  <a:srgbClr val="474747"/>
                </a:solidFill>
                <a:latin typeface="+mn-ea"/>
              </a:rPr>
              <a:t>를</a:t>
            </a:r>
            <a:r>
              <a:rPr lang="en-US" altLang="ko-KR" sz="1100" dirty="0" smtClean="0">
                <a:solidFill>
                  <a:srgbClr val="474747"/>
                </a:solidFill>
                <a:latin typeface="+mn-ea"/>
              </a:rPr>
              <a:t> </a:t>
            </a:r>
            <a:r>
              <a:rPr lang="ko-KR" altLang="en-US" sz="1100" dirty="0" smtClean="0">
                <a:solidFill>
                  <a:srgbClr val="474747"/>
                </a:solidFill>
                <a:latin typeface="+mn-ea"/>
              </a:rPr>
              <a:t>제공</a:t>
            </a:r>
            <a:r>
              <a:rPr lang="en-US" altLang="ko-KR" sz="1100" dirty="0" smtClean="0">
                <a:solidFill>
                  <a:srgbClr val="474747"/>
                </a:solidFill>
                <a:latin typeface="+mn-ea"/>
              </a:rPr>
              <a:t>(ex, </a:t>
            </a:r>
            <a:r>
              <a:rPr lang="ko-KR" altLang="en-US" sz="1100" dirty="0" err="1" smtClean="0">
                <a:solidFill>
                  <a:srgbClr val="474747"/>
                </a:solidFill>
                <a:latin typeface="+mn-ea"/>
              </a:rPr>
              <a:t>구글</a:t>
            </a:r>
            <a:r>
              <a:rPr lang="ko-KR" altLang="en-US" sz="1100" dirty="0" smtClean="0">
                <a:solidFill>
                  <a:srgbClr val="474747"/>
                </a:solidFill>
                <a:latin typeface="+mn-ea"/>
              </a:rPr>
              <a:t> </a:t>
            </a:r>
            <a:r>
              <a:rPr lang="en-US" altLang="ko-KR" sz="1100" dirty="0" smtClean="0">
                <a:solidFill>
                  <a:srgbClr val="474747"/>
                </a:solidFill>
                <a:latin typeface="+mn-ea"/>
              </a:rPr>
              <a:t>Docs)</a:t>
            </a:r>
            <a:r>
              <a:rPr lang="ko-KR" altLang="en-US" sz="1100" dirty="0" smtClean="0">
                <a:solidFill>
                  <a:srgbClr val="474747"/>
                </a:solidFill>
                <a:latin typeface="+mn-ea"/>
              </a:rPr>
              <a:t> </a:t>
            </a:r>
            <a:endParaRPr lang="en-US" altLang="ko-KR" sz="1100" b="1" dirty="0" smtClean="0">
              <a:solidFill>
                <a:srgbClr val="474747"/>
              </a:solidFill>
              <a:latin typeface="+mn-ea"/>
            </a:endParaRPr>
          </a:p>
          <a:p>
            <a:r>
              <a:rPr lang="ko-KR" altLang="en-US" sz="1100" dirty="0" smtClean="0">
                <a:solidFill>
                  <a:srgbClr val="474747"/>
                </a:solidFill>
                <a:latin typeface="+mn-ea"/>
              </a:rPr>
              <a:t>   </a:t>
            </a:r>
            <a:r>
              <a:rPr lang="en-US" altLang="ko-KR" sz="1100" dirty="0" smtClean="0">
                <a:solidFill>
                  <a:srgbClr val="474747"/>
                </a:solidFill>
                <a:latin typeface="+mn-ea"/>
              </a:rPr>
              <a:t>- </a:t>
            </a:r>
            <a:r>
              <a:rPr lang="ko-KR" altLang="en-US" sz="1100" dirty="0" smtClean="0">
                <a:solidFill>
                  <a:srgbClr val="474747"/>
                </a:solidFill>
                <a:latin typeface="+mn-ea"/>
              </a:rPr>
              <a:t>모든 리소스가 서버에 저장되며 </a:t>
            </a:r>
            <a:r>
              <a:rPr lang="ko-KR" altLang="en-US" sz="1100" dirty="0" err="1" smtClean="0">
                <a:solidFill>
                  <a:srgbClr val="474747"/>
                </a:solidFill>
                <a:latin typeface="+mn-ea"/>
              </a:rPr>
              <a:t>네이티브</a:t>
            </a:r>
            <a:r>
              <a:rPr lang="ko-KR" altLang="en-US" sz="1100" dirty="0" smtClean="0">
                <a:solidFill>
                  <a:srgbClr val="474747"/>
                </a:solidFill>
                <a:latin typeface="+mn-ea"/>
              </a:rPr>
              <a:t> </a:t>
            </a:r>
            <a:r>
              <a:rPr lang="ko-KR" altLang="en-US" sz="1100" dirty="0" err="1" smtClean="0">
                <a:solidFill>
                  <a:srgbClr val="474747"/>
                </a:solidFill>
                <a:latin typeface="+mn-ea"/>
              </a:rPr>
              <a:t>빌드까지</a:t>
            </a:r>
            <a:r>
              <a:rPr lang="ko-KR" altLang="en-US" sz="1100" dirty="0" smtClean="0">
                <a:solidFill>
                  <a:srgbClr val="474747"/>
                </a:solidFill>
                <a:latin typeface="+mn-ea"/>
              </a:rPr>
              <a:t> 가능</a:t>
            </a:r>
            <a:endParaRPr lang="en-US" altLang="ko-KR" sz="1100" dirty="0" smtClean="0">
              <a:solidFill>
                <a:srgbClr val="474747"/>
              </a:solidFill>
              <a:latin typeface="+mn-ea"/>
            </a:endParaRPr>
          </a:p>
          <a:p>
            <a:r>
              <a:rPr lang="en-US" altLang="ko-KR" sz="1100" dirty="0" smtClean="0">
                <a:solidFill>
                  <a:srgbClr val="474747"/>
                </a:solidFill>
                <a:latin typeface="+mn-ea"/>
              </a:rPr>
              <a:t>   - </a:t>
            </a:r>
            <a:r>
              <a:rPr lang="ko-KR" altLang="en-US" sz="1100" dirty="0" smtClean="0">
                <a:solidFill>
                  <a:srgbClr val="474747"/>
                </a:solidFill>
                <a:latin typeface="+mn-ea"/>
              </a:rPr>
              <a:t>소스 및 설치파일 다운로드 기능</a:t>
            </a:r>
            <a:endParaRPr lang="en-US" altLang="ko-KR" sz="1100" dirty="0" smtClean="0">
              <a:solidFill>
                <a:srgbClr val="474747"/>
              </a:solidFill>
              <a:latin typeface="+mn-ea"/>
            </a:endParaRPr>
          </a:p>
          <a:p>
            <a:pPr>
              <a:buFont typeface="Arial" charset="0"/>
              <a:buChar char="•"/>
            </a:pPr>
            <a:endParaRPr lang="en-US" altLang="ko-KR" sz="800" dirty="0" smtClean="0">
              <a:solidFill>
                <a:srgbClr val="474747"/>
              </a:solidFill>
              <a:latin typeface="+mn-ea"/>
            </a:endParaRPr>
          </a:p>
          <a:p>
            <a:pPr lvl="0">
              <a:buFont typeface="Arial" charset="0"/>
              <a:buChar char="•"/>
            </a:pPr>
            <a:r>
              <a:rPr lang="ko-KR" altLang="en-US" sz="1100" dirty="0" smtClean="0">
                <a:solidFill>
                  <a:srgbClr val="474747"/>
                </a:solidFill>
              </a:rPr>
              <a:t> 강력한 기능을 가진 다양한 컴포넌트 제고</a:t>
            </a:r>
            <a:r>
              <a:rPr lang="en-US" altLang="ko-KR" sz="1100" dirty="0" smtClean="0">
                <a:solidFill>
                  <a:srgbClr val="474747"/>
                </a:solidFill>
              </a:rPr>
              <a:t>(</a:t>
            </a:r>
            <a:r>
              <a:rPr lang="ko-KR" altLang="en-US" sz="1100" dirty="0" smtClean="0">
                <a:solidFill>
                  <a:srgbClr val="474747"/>
                </a:solidFill>
              </a:rPr>
              <a:t>증권용 </a:t>
            </a:r>
            <a:r>
              <a:rPr lang="ko-KR" altLang="en-US" sz="1100" dirty="0" err="1" smtClean="0">
                <a:solidFill>
                  <a:srgbClr val="474747"/>
                </a:solidFill>
              </a:rPr>
              <a:t>그리드</a:t>
            </a:r>
            <a:r>
              <a:rPr lang="ko-KR" altLang="en-US" sz="1100" dirty="0" smtClean="0">
                <a:solidFill>
                  <a:srgbClr val="474747"/>
                </a:solidFill>
              </a:rPr>
              <a:t> 및 차트</a:t>
            </a:r>
            <a:r>
              <a:rPr lang="en-US" altLang="ko-KR" sz="1100" dirty="0" smtClean="0">
                <a:solidFill>
                  <a:srgbClr val="474747"/>
                </a:solidFill>
              </a:rPr>
              <a:t>, ERP </a:t>
            </a:r>
            <a:r>
              <a:rPr lang="ko-KR" altLang="en-US" sz="1100" dirty="0" err="1" smtClean="0">
                <a:solidFill>
                  <a:srgbClr val="474747"/>
                </a:solidFill>
              </a:rPr>
              <a:t>그리드</a:t>
            </a:r>
            <a:r>
              <a:rPr lang="ko-KR" altLang="en-US" sz="1100" dirty="0" smtClean="0">
                <a:solidFill>
                  <a:srgbClr val="474747"/>
                </a:solidFill>
              </a:rPr>
              <a:t> 및 차트</a:t>
            </a:r>
            <a:r>
              <a:rPr lang="en-US" altLang="ko-KR" sz="1100" dirty="0" smtClean="0">
                <a:solidFill>
                  <a:srgbClr val="474747"/>
                </a:solidFill>
              </a:rPr>
              <a:t>, </a:t>
            </a:r>
            <a:r>
              <a:rPr lang="ko-KR" altLang="en-US" sz="1100" dirty="0" err="1" smtClean="0">
                <a:solidFill>
                  <a:srgbClr val="474747"/>
                </a:solidFill>
              </a:rPr>
              <a:t>팬시</a:t>
            </a:r>
            <a:r>
              <a:rPr lang="ko-KR" altLang="en-US" sz="1100" dirty="0" smtClean="0">
                <a:solidFill>
                  <a:srgbClr val="474747"/>
                </a:solidFill>
              </a:rPr>
              <a:t> 트리</a:t>
            </a:r>
            <a:r>
              <a:rPr lang="en-US" altLang="ko-KR" sz="1100" dirty="0" smtClean="0">
                <a:solidFill>
                  <a:srgbClr val="474747"/>
                </a:solidFill>
              </a:rPr>
              <a:t>, </a:t>
            </a:r>
            <a:r>
              <a:rPr lang="ko-KR" altLang="en-US" sz="1100" dirty="0" err="1" smtClean="0">
                <a:solidFill>
                  <a:srgbClr val="474747"/>
                </a:solidFill>
              </a:rPr>
              <a:t>카루젤</a:t>
            </a:r>
            <a:r>
              <a:rPr lang="ko-KR" altLang="en-US" sz="1100" dirty="0" smtClean="0">
                <a:solidFill>
                  <a:srgbClr val="474747"/>
                </a:solidFill>
              </a:rPr>
              <a:t> </a:t>
            </a:r>
            <a:r>
              <a:rPr lang="en-US" altLang="ko-KR" sz="1100" dirty="0" smtClean="0">
                <a:solidFill>
                  <a:srgbClr val="474747"/>
                </a:solidFill>
              </a:rPr>
              <a:t>…)</a:t>
            </a:r>
          </a:p>
          <a:p>
            <a:pPr lvl="0"/>
            <a:r>
              <a:rPr lang="ko-KR" altLang="en-US" sz="1100" dirty="0" smtClean="0">
                <a:solidFill>
                  <a:srgbClr val="474747"/>
                </a:solidFill>
              </a:rPr>
              <a:t> </a:t>
            </a:r>
          </a:p>
          <a:p>
            <a:pPr lvl="0"/>
            <a:endParaRPr lang="en-US" altLang="ko-KR" sz="800" dirty="0" smtClean="0">
              <a:solidFill>
                <a:srgbClr val="474747"/>
              </a:solidFill>
              <a:latin typeface="+mn-ea"/>
            </a:endParaRPr>
          </a:p>
          <a:p>
            <a:pPr>
              <a:buFont typeface="Arial" charset="0"/>
              <a:buChar char="•"/>
            </a:pPr>
            <a:r>
              <a:rPr lang="en-US" altLang="ko-KR" sz="1100" dirty="0" smtClean="0">
                <a:solidFill>
                  <a:srgbClr val="474747"/>
                </a:solidFill>
                <a:latin typeface="+mn-ea"/>
              </a:rPr>
              <a:t> </a:t>
            </a:r>
            <a:r>
              <a:rPr lang="ko-KR" altLang="en-US" sz="1100" dirty="0" err="1" smtClean="0">
                <a:solidFill>
                  <a:srgbClr val="474747"/>
                </a:solidFill>
                <a:latin typeface="+mn-ea"/>
              </a:rPr>
              <a:t>키론은</a:t>
            </a:r>
            <a:r>
              <a:rPr lang="ko-KR" altLang="en-US" sz="1100" dirty="0" smtClean="0">
                <a:solidFill>
                  <a:srgbClr val="474747"/>
                </a:solidFill>
                <a:latin typeface="+mn-ea"/>
              </a:rPr>
              <a:t> </a:t>
            </a:r>
            <a:r>
              <a:rPr lang="en-US" altLang="ko-KR" sz="1100" dirty="0" smtClean="0">
                <a:solidFill>
                  <a:srgbClr val="474747"/>
                </a:solidFill>
                <a:latin typeface="+mn-ea"/>
              </a:rPr>
              <a:t>html5 </a:t>
            </a:r>
            <a:r>
              <a:rPr lang="ko-KR" altLang="en-US" sz="1100" dirty="0" smtClean="0">
                <a:solidFill>
                  <a:srgbClr val="474747"/>
                </a:solidFill>
                <a:latin typeface="+mn-ea"/>
              </a:rPr>
              <a:t>를 이용하여 구현한 </a:t>
            </a:r>
            <a:r>
              <a:rPr lang="ko-KR" altLang="en-US" sz="1100" dirty="0" err="1" smtClean="0">
                <a:solidFill>
                  <a:srgbClr val="474747"/>
                </a:solidFill>
                <a:latin typeface="+mn-ea"/>
              </a:rPr>
              <a:t>네이티브</a:t>
            </a:r>
            <a:r>
              <a:rPr lang="ko-KR" altLang="en-US" sz="1100" dirty="0" smtClean="0">
                <a:solidFill>
                  <a:srgbClr val="474747"/>
                </a:solidFill>
                <a:latin typeface="+mn-ea"/>
              </a:rPr>
              <a:t> </a:t>
            </a:r>
            <a:r>
              <a:rPr lang="ko-KR" altLang="en-US" sz="1100" dirty="0" err="1" smtClean="0">
                <a:solidFill>
                  <a:srgbClr val="474747"/>
                </a:solidFill>
                <a:latin typeface="+mn-ea"/>
              </a:rPr>
              <a:t>앱</a:t>
            </a:r>
            <a:r>
              <a:rPr lang="ko-KR" altLang="en-US" sz="1100" dirty="0" smtClean="0">
                <a:solidFill>
                  <a:srgbClr val="474747"/>
                </a:solidFill>
                <a:latin typeface="+mn-ea"/>
              </a:rPr>
              <a:t> </a:t>
            </a:r>
            <a:r>
              <a:rPr lang="ko-KR" altLang="en-US" sz="1100" dirty="0" err="1" smtClean="0">
                <a:solidFill>
                  <a:srgbClr val="474747"/>
                </a:solidFill>
                <a:latin typeface="+mn-ea"/>
              </a:rPr>
              <a:t>개발툴</a:t>
            </a:r>
            <a:r>
              <a:rPr lang="ko-KR" altLang="en-US" sz="1100" dirty="0" smtClean="0">
                <a:solidFill>
                  <a:srgbClr val="474747"/>
                </a:solidFill>
                <a:latin typeface="+mn-ea"/>
              </a:rPr>
              <a:t> </a:t>
            </a:r>
            <a:r>
              <a:rPr lang="en-US" altLang="ko-KR" sz="1100" dirty="0" smtClean="0">
                <a:solidFill>
                  <a:srgbClr val="474747"/>
                </a:solidFill>
                <a:latin typeface="+mn-ea"/>
              </a:rPr>
              <a:t>-&gt; </a:t>
            </a:r>
            <a:r>
              <a:rPr lang="ko-KR" altLang="en-US" sz="1100" dirty="0" smtClean="0">
                <a:solidFill>
                  <a:srgbClr val="474747"/>
                </a:solidFill>
                <a:latin typeface="+mn-ea"/>
              </a:rPr>
              <a:t>표준 웹 </a:t>
            </a:r>
            <a:r>
              <a:rPr lang="ko-KR" altLang="en-US" sz="1100" dirty="0" err="1" smtClean="0">
                <a:solidFill>
                  <a:srgbClr val="474747"/>
                </a:solidFill>
                <a:latin typeface="+mn-ea"/>
              </a:rPr>
              <a:t>앱을</a:t>
            </a:r>
            <a:r>
              <a:rPr lang="ko-KR" altLang="en-US" sz="1100" dirty="0" smtClean="0">
                <a:solidFill>
                  <a:srgbClr val="474747"/>
                </a:solidFill>
                <a:latin typeface="+mn-ea"/>
              </a:rPr>
              <a:t> 포함할 수 있는 구조로 확장</a:t>
            </a:r>
            <a:endParaRPr lang="en-US" altLang="ko-KR" sz="1100" dirty="0" smtClean="0">
              <a:solidFill>
                <a:srgbClr val="474747"/>
              </a:solidFill>
              <a:latin typeface="+mn-ea"/>
            </a:endParaRPr>
          </a:p>
          <a:p>
            <a:endParaRPr lang="en-US" altLang="ko-KR" sz="1100" dirty="0" smtClean="0">
              <a:solidFill>
                <a:srgbClr val="474747"/>
              </a:solidFill>
              <a:latin typeface="+mn-ea"/>
            </a:endParaRPr>
          </a:p>
          <a:p>
            <a:pPr>
              <a:buFont typeface="Arial" pitchFamily="34" charset="0"/>
              <a:buChar char="•"/>
            </a:pP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개발 커뮤니티 활성화</a:t>
            </a:r>
            <a:endParaRPr lang="en-US" altLang="ko-KR" sz="110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>
              <a:buFont typeface="Arial" pitchFamily="34" charset="0"/>
              <a:buChar char="•"/>
            </a:pPr>
            <a:endParaRPr lang="en-US" altLang="ko-KR" sz="110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>
              <a:buFont typeface="Arial" pitchFamily="34" charset="0"/>
              <a:buChar char="•"/>
            </a:pP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사용자 매뉴얼 및 샘플 프로젝트 제작</a:t>
            </a:r>
            <a:endParaRPr lang="en-US" altLang="ko-KR" sz="110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>
              <a:buFont typeface="Arial" pitchFamily="34" charset="0"/>
              <a:buChar char="•"/>
            </a:pPr>
            <a:endParaRPr lang="en-US" altLang="ko-KR" sz="110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>
              <a:buFont typeface="Arial" pitchFamily="34" charset="0"/>
              <a:buChar char="•"/>
            </a:pP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r>
              <a:rPr lang="en-US" altLang="ko-KR" sz="11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npm</a:t>
            </a: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인스톨 등을 이용한 원격 인스톨 시스템 구축</a:t>
            </a:r>
            <a:endParaRPr lang="en-US" altLang="ko-KR" sz="1100" dirty="0" smtClean="0">
              <a:solidFill>
                <a:srgbClr val="474747"/>
              </a:solidFill>
              <a:latin typeface="+mn-ea"/>
            </a:endParaRPr>
          </a:p>
          <a:p>
            <a:pPr>
              <a:buFont typeface="Arial" pitchFamily="34" charset="0"/>
              <a:buChar char="•"/>
            </a:pPr>
            <a:endParaRPr lang="en-US" altLang="ko-KR" sz="1100" dirty="0" smtClean="0">
              <a:solidFill>
                <a:srgbClr val="474747"/>
              </a:solidFill>
              <a:latin typeface="+mn-ea"/>
            </a:endParaRPr>
          </a:p>
          <a:p>
            <a:pPr>
              <a:buFont typeface="Arial" pitchFamily="34" charset="0"/>
              <a:buChar char="•"/>
            </a:pPr>
            <a:r>
              <a:rPr lang="en-US" altLang="ko-KR" sz="1100" dirty="0" smtClean="0">
                <a:solidFill>
                  <a:srgbClr val="474747"/>
                </a:solidFill>
                <a:latin typeface="+mn-ea"/>
              </a:rPr>
              <a:t> VR </a:t>
            </a:r>
            <a:r>
              <a:rPr lang="ko-KR" altLang="en-US" sz="1100" dirty="0" smtClean="0">
                <a:solidFill>
                  <a:srgbClr val="474747"/>
                </a:solidFill>
                <a:latin typeface="+mn-ea"/>
              </a:rPr>
              <a:t>을 이용한 </a:t>
            </a:r>
            <a:r>
              <a:rPr lang="en-US" altLang="ko-KR" sz="1100" dirty="0" smtClean="0">
                <a:solidFill>
                  <a:srgbClr val="474747"/>
                </a:solidFill>
                <a:latin typeface="+mn-ea"/>
              </a:rPr>
              <a:t>IDE </a:t>
            </a:r>
            <a:r>
              <a:rPr lang="ko-KR" altLang="en-US" sz="1100" dirty="0" smtClean="0">
                <a:solidFill>
                  <a:srgbClr val="474747"/>
                </a:solidFill>
                <a:latin typeface="+mn-ea"/>
              </a:rPr>
              <a:t>개발</a:t>
            </a:r>
            <a:endParaRPr lang="en-US" altLang="ko-KR" sz="1100" dirty="0" smtClean="0">
              <a:solidFill>
                <a:srgbClr val="474747"/>
              </a:solidFill>
              <a:latin typeface="+mn-ea"/>
            </a:endParaRPr>
          </a:p>
          <a:p>
            <a:pPr>
              <a:buFont typeface="Arial" pitchFamily="34" charset="0"/>
              <a:buChar char="•"/>
            </a:pPr>
            <a:endParaRPr lang="en-US" altLang="ko-KR" sz="1100" dirty="0" smtClean="0">
              <a:solidFill>
                <a:srgbClr val="474747"/>
              </a:solidFill>
              <a:latin typeface="+mn-ea"/>
            </a:endParaRPr>
          </a:p>
          <a:p>
            <a:endParaRPr lang="ko-KR" altLang="en-US" sz="1000" dirty="0">
              <a:solidFill>
                <a:srgbClr val="474747"/>
              </a:solidFill>
              <a:latin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 l="5150" r="11268" b="2587"/>
          <a:stretch>
            <a:fillRect/>
          </a:stretch>
        </p:blipFill>
        <p:spPr bwMode="auto">
          <a:xfrm>
            <a:off x="1417798" y="1961559"/>
            <a:ext cx="6788994" cy="44507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2" name="TextBox 43"/>
          <p:cNvSpPr txBox="1">
            <a:spLocks noChangeArrowheads="1"/>
          </p:cNvSpPr>
          <p:nvPr/>
        </p:nvSpPr>
        <p:spPr bwMode="auto">
          <a:xfrm>
            <a:off x="0" y="320291"/>
            <a:ext cx="350043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400" b="1" dirty="0" smtClean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Ⅰ. </a:t>
            </a:r>
            <a:r>
              <a:rPr kumimoji="0" lang="ko-KR" altLang="en-US" sz="2400" b="1" dirty="0" smtClean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편집기화면 구성</a:t>
            </a:r>
            <a:endParaRPr kumimoji="0" lang="ko-KR" altLang="en-US" sz="2400" b="1" dirty="0">
              <a:solidFill>
                <a:schemeClr val="bg1"/>
              </a:solidFill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125" name="슬라이드 번호 개체 틀 124"/>
          <p:cNvSpPr>
            <a:spLocks noGrp="1"/>
          </p:cNvSpPr>
          <p:nvPr>
            <p:ph type="sldNum" sz="quarter" idx="11"/>
          </p:nvPr>
        </p:nvSpPr>
        <p:spPr>
          <a:xfrm>
            <a:off x="4338314" y="6492875"/>
            <a:ext cx="507240" cy="365125"/>
          </a:xfrm>
        </p:spPr>
        <p:txBody>
          <a:bodyPr/>
          <a:lstStyle/>
          <a:p>
            <a:pPr>
              <a:defRPr/>
            </a:pPr>
            <a:fld id="{B85EE3DF-A9F6-4A74-B7E0-03F4D9FFD7D7}" type="slidenum">
              <a:rPr lang="ko-KR" altLang="en-US" smtClean="0"/>
              <a:pPr>
                <a:defRPr/>
              </a:pPr>
              <a:t>3</a:t>
            </a:fld>
            <a:endParaRPr lang="ko-KR" altLang="en-US"/>
          </a:p>
        </p:txBody>
      </p:sp>
      <p:grpSp>
        <p:nvGrpSpPr>
          <p:cNvPr id="75" name="그룹 74"/>
          <p:cNvGrpSpPr/>
          <p:nvPr/>
        </p:nvGrpSpPr>
        <p:grpSpPr>
          <a:xfrm>
            <a:off x="231374" y="2420322"/>
            <a:ext cx="1581180" cy="970243"/>
            <a:chOff x="285720" y="2030129"/>
            <a:chExt cx="1581180" cy="970243"/>
          </a:xfrm>
          <a:solidFill>
            <a:srgbClr val="6573BA"/>
          </a:solidFill>
        </p:grpSpPr>
        <p:sp>
          <p:nvSpPr>
            <p:cNvPr id="71" name="모서리가 둥근 직사각형 70"/>
            <p:cNvSpPr/>
            <p:nvPr/>
          </p:nvSpPr>
          <p:spPr>
            <a:xfrm>
              <a:off x="285720" y="2030129"/>
              <a:ext cx="1285884" cy="970243"/>
            </a:xfrm>
            <a:prstGeom prst="roundRect">
              <a:avLst>
                <a:gd name="adj" fmla="val 434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r>
                <a:rPr lang="en-US" altLang="ko-KR" sz="10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Project Explorer</a:t>
              </a:r>
            </a:p>
            <a:p>
              <a:endParaRPr lang="en-US" altLang="ko-KR" sz="1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endParaRPr>
            </a:p>
            <a:p>
              <a:r>
                <a:rPr lang="en-US" altLang="ko-KR" sz="8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- </a:t>
              </a:r>
              <a:r>
                <a:rPr lang="ko-KR" altLang="en-US" sz="8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현재 프로젝트 파일 </a:t>
              </a:r>
              <a:endParaRPr lang="en-US" altLang="ko-KR" sz="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endParaRPr>
            </a:p>
            <a:p>
              <a:r>
                <a:rPr lang="en-US" altLang="ko-KR" sz="8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  </a:t>
              </a:r>
              <a:r>
                <a:rPr lang="ko-KR" altLang="en-US" sz="8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목록을 표시하는 영역</a:t>
              </a:r>
              <a:endParaRPr lang="en-US" altLang="ko-KR" sz="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endParaRPr>
            </a:p>
          </p:txBody>
        </p:sp>
        <p:sp>
          <p:nvSpPr>
            <p:cNvPr id="74" name="자유형 73"/>
            <p:cNvSpPr/>
            <p:nvPr/>
          </p:nvSpPr>
          <p:spPr>
            <a:xfrm>
              <a:off x="1409700" y="2056438"/>
              <a:ext cx="457200" cy="320986"/>
            </a:xfrm>
            <a:custGeom>
              <a:avLst/>
              <a:gdLst>
                <a:gd name="connsiteX0" fmla="*/ 0 w 457200"/>
                <a:gd name="connsiteY0" fmla="*/ 0 h 205740"/>
                <a:gd name="connsiteX1" fmla="*/ 457200 w 457200"/>
                <a:gd name="connsiteY1" fmla="*/ 205740 h 205740"/>
                <a:gd name="connsiteX2" fmla="*/ 30480 w 457200"/>
                <a:gd name="connsiteY2" fmla="*/ 152400 h 205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57200" h="205740">
                  <a:moveTo>
                    <a:pt x="0" y="0"/>
                  </a:moveTo>
                  <a:lnTo>
                    <a:pt x="457200" y="205740"/>
                  </a:lnTo>
                  <a:lnTo>
                    <a:pt x="30480" y="152400"/>
                  </a:lnTo>
                </a:path>
              </a:pathLst>
            </a:custGeom>
            <a:grpFill/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6" name="그룹 75"/>
          <p:cNvGrpSpPr/>
          <p:nvPr/>
        </p:nvGrpSpPr>
        <p:grpSpPr>
          <a:xfrm>
            <a:off x="1428728" y="983016"/>
            <a:ext cx="2286016" cy="1171580"/>
            <a:chOff x="285720" y="2030129"/>
            <a:chExt cx="2286016" cy="1171580"/>
          </a:xfrm>
          <a:solidFill>
            <a:srgbClr val="6573BA"/>
          </a:solidFill>
        </p:grpSpPr>
        <p:sp>
          <p:nvSpPr>
            <p:cNvPr id="77" name="모서리가 둥근 직사각형 76"/>
            <p:cNvSpPr/>
            <p:nvPr/>
          </p:nvSpPr>
          <p:spPr>
            <a:xfrm>
              <a:off x="285720" y="2030129"/>
              <a:ext cx="2286016" cy="970243"/>
            </a:xfrm>
            <a:prstGeom prst="roundRect">
              <a:avLst>
                <a:gd name="adj" fmla="val 434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r>
                <a:rPr lang="en-US" altLang="ko-KR" sz="1000" b="1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Menubar / Toolbar</a:t>
              </a:r>
              <a:endParaRPr lang="en-US" altLang="ko-KR" sz="1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endParaRPr>
            </a:p>
            <a:p>
              <a:endParaRPr lang="en-US" altLang="ko-KR" sz="1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endParaRPr>
            </a:p>
            <a:p>
              <a:r>
                <a:rPr lang="en-US" altLang="ko-KR" sz="8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- File / Edit / View / Build / Help / </a:t>
              </a:r>
              <a:r>
                <a:rPr lang="ko-KR" altLang="en-US" sz="800" b="1" dirty="0" err="1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퀵버튼</a:t>
              </a:r>
              <a:endParaRPr lang="en-US" altLang="ko-KR" sz="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endParaRPr>
            </a:p>
            <a:p>
              <a:r>
                <a:rPr lang="en-US" altLang="ko-KR" sz="8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   </a:t>
              </a:r>
              <a:r>
                <a:rPr lang="ko-KR" altLang="en-US" sz="800" b="1" dirty="0" err="1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키론스튜디오</a:t>
              </a:r>
              <a:r>
                <a:rPr lang="ko-KR" altLang="en-US" sz="8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 기능을 실행하는 영역</a:t>
              </a:r>
              <a:endParaRPr lang="en-US" altLang="ko-KR" sz="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endParaRPr>
            </a:p>
            <a:p>
              <a:endParaRPr lang="en-US" altLang="ko-KR" sz="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endParaRPr>
            </a:p>
          </p:txBody>
        </p:sp>
        <p:sp>
          <p:nvSpPr>
            <p:cNvPr id="78" name="자유형 77"/>
            <p:cNvSpPr/>
            <p:nvPr/>
          </p:nvSpPr>
          <p:spPr>
            <a:xfrm rot="5400000">
              <a:off x="825321" y="2812616"/>
              <a:ext cx="457200" cy="320986"/>
            </a:xfrm>
            <a:custGeom>
              <a:avLst/>
              <a:gdLst>
                <a:gd name="connsiteX0" fmla="*/ 0 w 457200"/>
                <a:gd name="connsiteY0" fmla="*/ 0 h 205740"/>
                <a:gd name="connsiteX1" fmla="*/ 457200 w 457200"/>
                <a:gd name="connsiteY1" fmla="*/ 205740 h 205740"/>
                <a:gd name="connsiteX2" fmla="*/ 30480 w 457200"/>
                <a:gd name="connsiteY2" fmla="*/ 152400 h 205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57200" h="205740">
                  <a:moveTo>
                    <a:pt x="0" y="0"/>
                  </a:moveTo>
                  <a:lnTo>
                    <a:pt x="457200" y="205740"/>
                  </a:lnTo>
                  <a:lnTo>
                    <a:pt x="30480" y="152400"/>
                  </a:lnTo>
                </a:path>
              </a:pathLst>
            </a:custGeom>
            <a:grpFill/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6" name="그룹 85"/>
          <p:cNvGrpSpPr/>
          <p:nvPr/>
        </p:nvGrpSpPr>
        <p:grpSpPr>
          <a:xfrm>
            <a:off x="4357686" y="1340206"/>
            <a:ext cx="1571636" cy="1171580"/>
            <a:chOff x="285720" y="2030129"/>
            <a:chExt cx="1571636" cy="1171580"/>
          </a:xfrm>
          <a:solidFill>
            <a:srgbClr val="6573BA"/>
          </a:solidFill>
        </p:grpSpPr>
        <p:sp>
          <p:nvSpPr>
            <p:cNvPr id="87" name="모서리가 둥근 직사각형 86"/>
            <p:cNvSpPr/>
            <p:nvPr/>
          </p:nvSpPr>
          <p:spPr>
            <a:xfrm>
              <a:off x="285720" y="2030129"/>
              <a:ext cx="1571636" cy="970243"/>
            </a:xfrm>
            <a:prstGeom prst="roundRect">
              <a:avLst>
                <a:gd name="adj" fmla="val 434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r>
                <a:rPr lang="en-US" altLang="ko-KR" sz="10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Layout</a:t>
              </a:r>
            </a:p>
            <a:p>
              <a:endParaRPr lang="en-US" altLang="ko-KR" sz="1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endParaRPr>
            </a:p>
            <a:p>
              <a:r>
                <a:rPr lang="en-US" altLang="ko-KR" sz="8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- </a:t>
              </a:r>
              <a:r>
                <a:rPr lang="ko-KR" altLang="en-US" sz="800" b="1" dirty="0" err="1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모바일</a:t>
              </a:r>
              <a:r>
                <a:rPr lang="ko-KR" altLang="en-US" sz="8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 화면을 구성하는</a:t>
              </a:r>
              <a:endParaRPr lang="en-US" altLang="ko-KR" sz="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endParaRPr>
            </a:p>
            <a:p>
              <a:r>
                <a:rPr lang="en-US" altLang="ko-KR" sz="8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 </a:t>
              </a:r>
              <a:r>
                <a:rPr lang="ko-KR" altLang="en-US" sz="8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 영역</a:t>
              </a:r>
              <a:endParaRPr lang="en-US" altLang="ko-KR" sz="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endParaRPr>
            </a:p>
            <a:p>
              <a:endParaRPr lang="en-US" altLang="ko-KR" sz="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endParaRPr>
            </a:p>
          </p:txBody>
        </p:sp>
        <p:sp>
          <p:nvSpPr>
            <p:cNvPr id="91" name="자유형 90"/>
            <p:cNvSpPr/>
            <p:nvPr/>
          </p:nvSpPr>
          <p:spPr>
            <a:xfrm rot="5400000">
              <a:off x="825321" y="2812616"/>
              <a:ext cx="457200" cy="320986"/>
            </a:xfrm>
            <a:custGeom>
              <a:avLst/>
              <a:gdLst>
                <a:gd name="connsiteX0" fmla="*/ 0 w 457200"/>
                <a:gd name="connsiteY0" fmla="*/ 0 h 205740"/>
                <a:gd name="connsiteX1" fmla="*/ 457200 w 457200"/>
                <a:gd name="connsiteY1" fmla="*/ 205740 h 205740"/>
                <a:gd name="connsiteX2" fmla="*/ 30480 w 457200"/>
                <a:gd name="connsiteY2" fmla="*/ 152400 h 205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57200" h="205740">
                  <a:moveTo>
                    <a:pt x="0" y="0"/>
                  </a:moveTo>
                  <a:lnTo>
                    <a:pt x="457200" y="205740"/>
                  </a:lnTo>
                  <a:lnTo>
                    <a:pt x="30480" y="152400"/>
                  </a:lnTo>
                </a:path>
              </a:pathLst>
            </a:custGeom>
            <a:grpFill/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6" name="그룹 95"/>
          <p:cNvGrpSpPr/>
          <p:nvPr/>
        </p:nvGrpSpPr>
        <p:grpSpPr>
          <a:xfrm>
            <a:off x="6858016" y="1340206"/>
            <a:ext cx="1857388" cy="1171580"/>
            <a:chOff x="-32" y="2030129"/>
            <a:chExt cx="1857388" cy="1171580"/>
          </a:xfrm>
          <a:solidFill>
            <a:srgbClr val="6573BA"/>
          </a:solidFill>
        </p:grpSpPr>
        <p:sp>
          <p:nvSpPr>
            <p:cNvPr id="103" name="모서리가 둥근 직사각형 102"/>
            <p:cNvSpPr/>
            <p:nvPr/>
          </p:nvSpPr>
          <p:spPr>
            <a:xfrm>
              <a:off x="-32" y="2030129"/>
              <a:ext cx="1857388" cy="970243"/>
            </a:xfrm>
            <a:prstGeom prst="roundRect">
              <a:avLst>
                <a:gd name="adj" fmla="val 434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r>
                <a:rPr lang="en-US" altLang="ko-KR" sz="10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Properties</a:t>
              </a:r>
            </a:p>
            <a:p>
              <a:endParaRPr lang="en-US" altLang="ko-KR" sz="1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endParaRPr>
            </a:p>
            <a:p>
              <a:r>
                <a:rPr lang="en-US" altLang="ko-KR" sz="8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- Layout</a:t>
              </a:r>
              <a:r>
                <a:rPr lang="ko-KR" altLang="en-US" sz="8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에서 선택한 컴포넌트의</a:t>
              </a:r>
              <a:endParaRPr lang="en-US" altLang="ko-KR" sz="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endParaRPr>
            </a:p>
            <a:p>
              <a:r>
                <a:rPr lang="en-US" altLang="ko-KR" sz="8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 </a:t>
              </a:r>
              <a:r>
                <a:rPr lang="ko-KR" altLang="en-US" sz="8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 속성을 변경하는 영역</a:t>
              </a:r>
              <a:endParaRPr lang="en-US" altLang="ko-KR" sz="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endParaRPr>
            </a:p>
            <a:p>
              <a:endParaRPr lang="en-US" altLang="ko-KR" sz="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endParaRPr>
            </a:p>
          </p:txBody>
        </p:sp>
        <p:sp>
          <p:nvSpPr>
            <p:cNvPr id="105" name="자유형 104"/>
            <p:cNvSpPr/>
            <p:nvPr/>
          </p:nvSpPr>
          <p:spPr>
            <a:xfrm rot="5400000">
              <a:off x="825321" y="2812616"/>
              <a:ext cx="457200" cy="320986"/>
            </a:xfrm>
            <a:custGeom>
              <a:avLst/>
              <a:gdLst>
                <a:gd name="connsiteX0" fmla="*/ 0 w 457200"/>
                <a:gd name="connsiteY0" fmla="*/ 0 h 205740"/>
                <a:gd name="connsiteX1" fmla="*/ 457200 w 457200"/>
                <a:gd name="connsiteY1" fmla="*/ 205740 h 205740"/>
                <a:gd name="connsiteX2" fmla="*/ 30480 w 457200"/>
                <a:gd name="connsiteY2" fmla="*/ 152400 h 205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57200" h="205740">
                  <a:moveTo>
                    <a:pt x="0" y="0"/>
                  </a:moveTo>
                  <a:lnTo>
                    <a:pt x="457200" y="205740"/>
                  </a:lnTo>
                  <a:lnTo>
                    <a:pt x="30480" y="152400"/>
                  </a:lnTo>
                </a:path>
              </a:pathLst>
            </a:custGeom>
            <a:grpFill/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8" name="그룹 107"/>
          <p:cNvGrpSpPr/>
          <p:nvPr/>
        </p:nvGrpSpPr>
        <p:grpSpPr>
          <a:xfrm>
            <a:off x="7072330" y="3823444"/>
            <a:ext cx="1857388" cy="1171580"/>
            <a:chOff x="-32" y="2030129"/>
            <a:chExt cx="1857388" cy="1171580"/>
          </a:xfrm>
          <a:solidFill>
            <a:srgbClr val="6573BA"/>
          </a:solidFill>
        </p:grpSpPr>
        <p:sp>
          <p:nvSpPr>
            <p:cNvPr id="109" name="모서리가 둥근 직사각형 108"/>
            <p:cNvSpPr/>
            <p:nvPr/>
          </p:nvSpPr>
          <p:spPr>
            <a:xfrm>
              <a:off x="-32" y="2030129"/>
              <a:ext cx="1857388" cy="970243"/>
            </a:xfrm>
            <a:prstGeom prst="roundRect">
              <a:avLst>
                <a:gd name="adj" fmla="val 434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r>
                <a:rPr lang="en-US" altLang="ko-KR" sz="10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Components</a:t>
              </a:r>
            </a:p>
            <a:p>
              <a:endParaRPr lang="en-US" altLang="ko-KR" sz="1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endParaRPr>
            </a:p>
            <a:p>
              <a:r>
                <a:rPr lang="en-US" altLang="ko-KR" sz="8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- </a:t>
              </a:r>
              <a:r>
                <a:rPr lang="ko-KR" altLang="en-US" sz="800" b="1" dirty="0" err="1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키론스튜디오에서</a:t>
              </a:r>
              <a:r>
                <a:rPr lang="ko-KR" altLang="en-US" sz="8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 제공하는</a:t>
              </a:r>
              <a:endParaRPr lang="en-US" altLang="ko-KR" sz="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endParaRPr>
            </a:p>
            <a:p>
              <a:r>
                <a:rPr lang="en-US" altLang="ko-KR" sz="8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  </a:t>
              </a:r>
              <a:r>
                <a:rPr lang="ko-KR" altLang="en-US" sz="8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컴포넌트 리스트 영역</a:t>
              </a:r>
              <a:endParaRPr lang="en-US" altLang="ko-KR" sz="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endParaRPr>
            </a:p>
            <a:p>
              <a:endParaRPr lang="en-US" altLang="ko-KR" sz="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endParaRPr>
            </a:p>
          </p:txBody>
        </p:sp>
        <p:sp>
          <p:nvSpPr>
            <p:cNvPr id="113" name="자유형 112"/>
            <p:cNvSpPr/>
            <p:nvPr/>
          </p:nvSpPr>
          <p:spPr>
            <a:xfrm rot="5400000">
              <a:off x="825321" y="2812616"/>
              <a:ext cx="457200" cy="320986"/>
            </a:xfrm>
            <a:custGeom>
              <a:avLst/>
              <a:gdLst>
                <a:gd name="connsiteX0" fmla="*/ 0 w 457200"/>
                <a:gd name="connsiteY0" fmla="*/ 0 h 205740"/>
                <a:gd name="connsiteX1" fmla="*/ 457200 w 457200"/>
                <a:gd name="connsiteY1" fmla="*/ 205740 h 205740"/>
                <a:gd name="connsiteX2" fmla="*/ 30480 w 457200"/>
                <a:gd name="connsiteY2" fmla="*/ 152400 h 205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57200" h="205740">
                  <a:moveTo>
                    <a:pt x="0" y="0"/>
                  </a:moveTo>
                  <a:lnTo>
                    <a:pt x="457200" y="205740"/>
                  </a:lnTo>
                  <a:lnTo>
                    <a:pt x="30480" y="152400"/>
                  </a:lnTo>
                </a:path>
              </a:pathLst>
            </a:custGeom>
            <a:grpFill/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9" name="TextBox 43"/>
          <p:cNvSpPr txBox="1">
            <a:spLocks noChangeArrowheads="1"/>
          </p:cNvSpPr>
          <p:nvPr/>
        </p:nvSpPr>
        <p:spPr bwMode="auto">
          <a:xfrm>
            <a:off x="6300192" y="476672"/>
            <a:ext cx="2592288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+mj-ea"/>
                <a:cs typeface="Arial" pitchFamily="34" charset="0"/>
              </a:rPr>
              <a:t>1. </a:t>
            </a:r>
            <a:r>
              <a:rPr kumimoji="0" lang="ko-KR" altLang="en-US" sz="1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+mj-ea"/>
                <a:cs typeface="Arial" pitchFamily="34" charset="0"/>
              </a:rPr>
              <a:t>전체화면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그룹 21"/>
          <p:cNvGrpSpPr/>
          <p:nvPr/>
        </p:nvGrpSpPr>
        <p:grpSpPr>
          <a:xfrm>
            <a:off x="56166" y="2086918"/>
            <a:ext cx="6573682" cy="4309590"/>
            <a:chOff x="346228" y="1961559"/>
            <a:chExt cx="6788994" cy="4450745"/>
          </a:xfrm>
        </p:grpSpPr>
        <p:pic>
          <p:nvPicPr>
            <p:cNvPr id="5" name="Picture 3"/>
            <p:cNvPicPr>
              <a:picLocks noChangeAspect="1" noChangeArrowheads="1"/>
            </p:cNvPicPr>
            <p:nvPr/>
          </p:nvPicPr>
          <p:blipFill>
            <a:blip r:embed="rId2" cstate="print"/>
            <a:srcRect l="5150" r="11268" b="2587"/>
            <a:stretch>
              <a:fillRect/>
            </a:stretch>
          </p:blipFill>
          <p:spPr bwMode="auto">
            <a:xfrm>
              <a:off x="346228" y="1961559"/>
              <a:ext cx="6788994" cy="445074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4098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44561" y="2222174"/>
              <a:ext cx="1142703" cy="25327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122" name="TextBox 43"/>
          <p:cNvSpPr txBox="1">
            <a:spLocks noChangeArrowheads="1"/>
          </p:cNvSpPr>
          <p:nvPr/>
        </p:nvSpPr>
        <p:spPr bwMode="auto">
          <a:xfrm>
            <a:off x="0" y="320291"/>
            <a:ext cx="350043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400" b="1" dirty="0" smtClean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Ⅰ. </a:t>
            </a:r>
            <a:r>
              <a:rPr kumimoji="0" lang="ko-KR" altLang="en-US" sz="2400" b="1" dirty="0" smtClean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편집기화면 구성</a:t>
            </a:r>
            <a:endParaRPr kumimoji="0" lang="ko-KR" altLang="en-US" sz="2400" b="1" dirty="0">
              <a:solidFill>
                <a:schemeClr val="bg1"/>
              </a:solidFill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125" name="슬라이드 번호 개체 틀 124"/>
          <p:cNvSpPr>
            <a:spLocks noGrp="1"/>
          </p:cNvSpPr>
          <p:nvPr>
            <p:ph type="sldNum" sz="quarter" idx="11"/>
          </p:nvPr>
        </p:nvSpPr>
        <p:spPr>
          <a:xfrm>
            <a:off x="4338314" y="6492875"/>
            <a:ext cx="507240" cy="365125"/>
          </a:xfrm>
        </p:spPr>
        <p:txBody>
          <a:bodyPr/>
          <a:lstStyle/>
          <a:p>
            <a:pPr>
              <a:defRPr/>
            </a:pPr>
            <a:fld id="{B85EE3DF-A9F6-4A74-B7E0-03F4D9FFD7D7}" type="slidenum">
              <a:rPr lang="ko-KR" altLang="en-US" smtClean="0"/>
              <a:pPr>
                <a:defRPr/>
              </a:pPr>
              <a:t>4</a:t>
            </a:fld>
            <a:endParaRPr lang="ko-KR" altLang="en-US"/>
          </a:p>
        </p:txBody>
      </p:sp>
      <p:sp>
        <p:nvSpPr>
          <p:cNvPr id="26" name="TextBox 43"/>
          <p:cNvSpPr txBox="1">
            <a:spLocks noChangeArrowheads="1"/>
          </p:cNvSpPr>
          <p:nvPr/>
        </p:nvSpPr>
        <p:spPr bwMode="auto">
          <a:xfrm>
            <a:off x="6300192" y="476672"/>
            <a:ext cx="2592288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600" b="1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+mj-ea"/>
                <a:cs typeface="Arial" pitchFamily="34" charset="0"/>
              </a:rPr>
              <a:t>2. Layout </a:t>
            </a:r>
            <a:r>
              <a:rPr kumimoji="0" lang="ko-KR" altLang="en-US" sz="1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+mj-ea"/>
                <a:cs typeface="Arial" pitchFamily="34" charset="0"/>
              </a:rPr>
              <a:t>편집화면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2009776" y="1214422"/>
            <a:ext cx="2071702" cy="1224282"/>
            <a:chOff x="117112" y="2195684"/>
            <a:chExt cx="1629874" cy="945745"/>
          </a:xfrm>
          <a:solidFill>
            <a:srgbClr val="6573BA"/>
          </a:solidFill>
        </p:grpSpPr>
        <p:sp>
          <p:nvSpPr>
            <p:cNvPr id="7" name="모서리가 둥근 직사각형 6"/>
            <p:cNvSpPr/>
            <p:nvPr/>
          </p:nvSpPr>
          <p:spPr>
            <a:xfrm>
              <a:off x="117112" y="2195684"/>
              <a:ext cx="1629874" cy="804688"/>
            </a:xfrm>
            <a:prstGeom prst="roundRect">
              <a:avLst>
                <a:gd name="adj" fmla="val 434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r>
                <a:rPr lang="en-US" altLang="ko-KR" sz="10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Layout</a:t>
              </a:r>
            </a:p>
            <a:p>
              <a:endParaRPr lang="en-US" altLang="ko-KR" sz="1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endParaRPr>
            </a:p>
            <a:p>
              <a:r>
                <a:rPr lang="en-US" altLang="ko-KR" sz="8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- </a:t>
              </a:r>
              <a:r>
                <a:rPr lang="ko-KR" altLang="en-US" sz="800" b="1" dirty="0" err="1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모바일에서</a:t>
              </a:r>
              <a:r>
                <a:rPr lang="ko-KR" altLang="en-US" sz="8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 보여질 화면을 </a:t>
              </a:r>
              <a:endParaRPr lang="en-US" altLang="ko-KR" sz="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endParaRPr>
            </a:p>
            <a:p>
              <a:r>
                <a:rPr lang="en-US" altLang="ko-KR" sz="8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  </a:t>
              </a:r>
              <a:r>
                <a:rPr lang="ko-KR" altLang="en-US" sz="800" b="1" dirty="0" err="1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드래그앤</a:t>
              </a:r>
              <a:r>
                <a:rPr lang="ko-KR" altLang="en-US" sz="8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 </a:t>
              </a:r>
              <a:r>
                <a:rPr lang="ko-KR" altLang="en-US" sz="800" b="1" dirty="0" err="1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드랍으로</a:t>
              </a:r>
              <a:r>
                <a:rPr lang="ko-KR" altLang="en-US" sz="8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 쉽고 빠르게</a:t>
              </a:r>
              <a:endParaRPr lang="en-US" altLang="ko-KR" sz="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endParaRPr>
            </a:p>
            <a:p>
              <a:r>
                <a:rPr lang="en-US" altLang="ko-KR" sz="800" b="1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  </a:t>
              </a:r>
              <a:r>
                <a:rPr lang="ko-KR" altLang="en-US" sz="800" b="1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배치 </a:t>
              </a:r>
              <a:r>
                <a:rPr lang="ko-KR" altLang="en-US" sz="800" b="1" dirty="0" err="1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시킬수</a:t>
              </a:r>
              <a:r>
                <a:rPr lang="ko-KR" altLang="en-US" sz="8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 있는 영역</a:t>
              </a:r>
              <a:endParaRPr lang="en-US" altLang="ko-KR" sz="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endParaRPr>
            </a:p>
          </p:txBody>
        </p:sp>
        <p:sp>
          <p:nvSpPr>
            <p:cNvPr id="8" name="자유형 7"/>
            <p:cNvSpPr/>
            <p:nvPr/>
          </p:nvSpPr>
          <p:spPr>
            <a:xfrm rot="2327274">
              <a:off x="1333612" y="2897969"/>
              <a:ext cx="314148" cy="243460"/>
            </a:xfrm>
            <a:custGeom>
              <a:avLst/>
              <a:gdLst>
                <a:gd name="connsiteX0" fmla="*/ 0 w 457200"/>
                <a:gd name="connsiteY0" fmla="*/ 0 h 205740"/>
                <a:gd name="connsiteX1" fmla="*/ 457200 w 457200"/>
                <a:gd name="connsiteY1" fmla="*/ 205740 h 205740"/>
                <a:gd name="connsiteX2" fmla="*/ 30480 w 457200"/>
                <a:gd name="connsiteY2" fmla="*/ 152400 h 205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57200" h="205740">
                  <a:moveTo>
                    <a:pt x="0" y="0"/>
                  </a:moveTo>
                  <a:lnTo>
                    <a:pt x="457200" y="205740"/>
                  </a:lnTo>
                  <a:lnTo>
                    <a:pt x="30480" y="152400"/>
                  </a:lnTo>
                </a:path>
              </a:pathLst>
            </a:custGeom>
            <a:grpFill/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260320" y="3673105"/>
            <a:ext cx="1399548" cy="1268793"/>
            <a:chOff x="71406" y="1945895"/>
            <a:chExt cx="1758784" cy="1054478"/>
          </a:xfrm>
          <a:solidFill>
            <a:srgbClr val="6573BA"/>
          </a:solidFill>
        </p:grpSpPr>
        <p:sp>
          <p:nvSpPr>
            <p:cNvPr id="10" name="모서리가 둥근 직사각형 9"/>
            <p:cNvSpPr/>
            <p:nvPr/>
          </p:nvSpPr>
          <p:spPr>
            <a:xfrm>
              <a:off x="71406" y="1945895"/>
              <a:ext cx="1500198" cy="1054478"/>
            </a:xfrm>
            <a:prstGeom prst="roundRect">
              <a:avLst>
                <a:gd name="adj" fmla="val 434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r>
                <a:rPr lang="en-US" altLang="ko-KR" sz="10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Layout Tree</a:t>
              </a:r>
            </a:p>
            <a:p>
              <a:endParaRPr lang="en-US" altLang="ko-KR" sz="1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endParaRPr>
            </a:p>
            <a:p>
              <a:r>
                <a:rPr lang="en-US" altLang="ko-KR" sz="8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- Layout</a:t>
              </a:r>
              <a:r>
                <a:rPr lang="ko-KR" altLang="en-US" sz="8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에 배치한</a:t>
              </a:r>
              <a:endParaRPr lang="en-US" altLang="ko-KR" sz="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endParaRPr>
            </a:p>
            <a:p>
              <a:r>
                <a:rPr lang="en-US" altLang="ko-KR" sz="8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 </a:t>
              </a:r>
              <a:r>
                <a:rPr lang="ko-KR" altLang="en-US" sz="8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 컴포넌트 목록과</a:t>
              </a:r>
              <a:endParaRPr lang="en-US" altLang="ko-KR" sz="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endParaRPr>
            </a:p>
            <a:p>
              <a:r>
                <a:rPr lang="en-US" altLang="ko-KR" sz="8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  </a:t>
              </a:r>
              <a:r>
                <a:rPr lang="ko-KR" altLang="en-US" sz="8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각 컴포넌트 간의</a:t>
              </a:r>
              <a:endParaRPr lang="en-US" altLang="ko-KR" sz="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endParaRPr>
            </a:p>
            <a:p>
              <a:r>
                <a:rPr lang="en-US" altLang="ko-KR" sz="8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  </a:t>
              </a:r>
              <a:r>
                <a:rPr lang="ko-KR" altLang="en-US" sz="8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부모</a:t>
              </a:r>
              <a:r>
                <a:rPr lang="en-US" altLang="ko-KR" sz="8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/</a:t>
              </a:r>
              <a:r>
                <a:rPr lang="ko-KR" altLang="en-US" sz="8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자식</a:t>
              </a:r>
              <a:r>
                <a:rPr lang="en-US" altLang="ko-KR" sz="8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/</a:t>
              </a:r>
              <a:r>
                <a:rPr lang="ko-KR" altLang="en-US" sz="8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형제의</a:t>
              </a:r>
              <a:endParaRPr lang="en-US" altLang="ko-KR" sz="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endParaRPr>
            </a:p>
            <a:p>
              <a:r>
                <a:rPr lang="en-US" altLang="ko-KR" sz="8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  </a:t>
              </a:r>
              <a:r>
                <a:rPr lang="ko-KR" altLang="en-US" sz="8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구조를 한눈에 </a:t>
              </a:r>
              <a:r>
                <a:rPr lang="ko-KR" altLang="en-US" sz="800" b="1" dirty="0" err="1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볼수</a:t>
              </a:r>
              <a:endParaRPr lang="en-US" altLang="ko-KR" sz="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endParaRPr>
            </a:p>
            <a:p>
              <a:r>
                <a:rPr lang="en-US" altLang="ko-KR" sz="8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  </a:t>
              </a:r>
              <a:r>
                <a:rPr lang="ko-KR" altLang="en-US" sz="8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 있는 트리</a:t>
              </a:r>
              <a:endParaRPr lang="en-US" altLang="ko-KR" sz="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endParaRPr>
            </a:p>
          </p:txBody>
        </p:sp>
        <p:sp>
          <p:nvSpPr>
            <p:cNvPr id="11" name="자유형 10"/>
            <p:cNvSpPr/>
            <p:nvPr/>
          </p:nvSpPr>
          <p:spPr>
            <a:xfrm rot="19192579">
              <a:off x="1372990" y="2019054"/>
              <a:ext cx="457200" cy="320986"/>
            </a:xfrm>
            <a:custGeom>
              <a:avLst/>
              <a:gdLst>
                <a:gd name="connsiteX0" fmla="*/ 0 w 457200"/>
                <a:gd name="connsiteY0" fmla="*/ 0 h 205740"/>
                <a:gd name="connsiteX1" fmla="*/ 457200 w 457200"/>
                <a:gd name="connsiteY1" fmla="*/ 205740 h 205740"/>
                <a:gd name="connsiteX2" fmla="*/ 30480 w 457200"/>
                <a:gd name="connsiteY2" fmla="*/ 152400 h 205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57200" h="205740">
                  <a:moveTo>
                    <a:pt x="0" y="0"/>
                  </a:moveTo>
                  <a:lnTo>
                    <a:pt x="457200" y="205740"/>
                  </a:lnTo>
                  <a:lnTo>
                    <a:pt x="30480" y="152400"/>
                  </a:lnTo>
                </a:path>
              </a:pathLst>
            </a:custGeom>
            <a:grpFill/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285720" y="5000637"/>
            <a:ext cx="1447848" cy="1175578"/>
            <a:chOff x="539038" y="1824795"/>
            <a:chExt cx="1327862" cy="1175578"/>
          </a:xfrm>
          <a:solidFill>
            <a:srgbClr val="6573BA"/>
          </a:solidFill>
        </p:grpSpPr>
        <p:sp>
          <p:nvSpPr>
            <p:cNvPr id="13" name="모서리가 둥근 직사각형 12"/>
            <p:cNvSpPr/>
            <p:nvPr/>
          </p:nvSpPr>
          <p:spPr>
            <a:xfrm>
              <a:off x="539038" y="1824795"/>
              <a:ext cx="1032566" cy="1175578"/>
            </a:xfrm>
            <a:prstGeom prst="roundRect">
              <a:avLst>
                <a:gd name="adj" fmla="val 434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r>
                <a:rPr lang="en-US" altLang="ko-KR" sz="1000" b="1" dirty="0" err="1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PreView</a:t>
              </a:r>
              <a:endParaRPr lang="en-US" altLang="ko-KR" sz="1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endParaRPr>
            </a:p>
            <a:p>
              <a:endParaRPr lang="en-US" altLang="ko-KR" sz="1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endParaRPr>
            </a:p>
            <a:p>
              <a:r>
                <a:rPr lang="en-US" altLang="ko-KR" sz="8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- Layout</a:t>
              </a:r>
              <a:r>
                <a:rPr lang="ko-KR" altLang="en-US" sz="8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의 화면 </a:t>
              </a:r>
              <a:endParaRPr lang="en-US" altLang="ko-KR" sz="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endParaRPr>
            </a:p>
            <a:p>
              <a:r>
                <a:rPr lang="en-US" altLang="ko-KR" sz="8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  </a:t>
              </a:r>
              <a:r>
                <a:rPr lang="ko-KR" altLang="en-US" sz="8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해상도 및 방향</a:t>
              </a:r>
              <a:r>
                <a:rPr lang="en-US" altLang="ko-KR" sz="8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, </a:t>
              </a:r>
            </a:p>
            <a:p>
              <a:r>
                <a:rPr lang="en-US" altLang="ko-KR" sz="8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  Zoom</a:t>
              </a:r>
              <a:r>
                <a:rPr lang="ko-KR" altLang="en-US" sz="8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을 설정</a:t>
              </a:r>
              <a:endParaRPr lang="en-US" altLang="ko-KR" sz="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endParaRPr>
            </a:p>
            <a:p>
              <a:r>
                <a:rPr lang="en-US" altLang="ko-KR" sz="8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  </a:t>
              </a:r>
              <a:r>
                <a:rPr lang="ko-KR" altLang="en-US" sz="8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하여 다양한</a:t>
              </a:r>
              <a:endParaRPr lang="en-US" altLang="ko-KR" sz="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endParaRPr>
            </a:p>
            <a:p>
              <a:r>
                <a:rPr lang="en-US" altLang="ko-KR" sz="8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 </a:t>
              </a:r>
              <a:r>
                <a:rPr lang="ko-KR" altLang="en-US" sz="8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 화면을</a:t>
              </a:r>
              <a:r>
                <a:rPr lang="en-US" altLang="ko-KR" sz="8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 </a:t>
              </a:r>
              <a:r>
                <a:rPr lang="ko-KR" altLang="en-US" sz="8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미리 볼</a:t>
              </a:r>
              <a:endParaRPr lang="en-US" altLang="ko-KR" sz="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endParaRPr>
            </a:p>
            <a:p>
              <a:r>
                <a:rPr lang="en-US" altLang="ko-KR" sz="8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  </a:t>
              </a:r>
              <a:r>
                <a:rPr lang="ko-KR" altLang="en-US" sz="8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수 있음</a:t>
              </a:r>
              <a:endParaRPr lang="en-US" altLang="ko-KR" sz="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endParaRPr>
            </a:p>
          </p:txBody>
        </p:sp>
        <p:sp>
          <p:nvSpPr>
            <p:cNvPr id="14" name="자유형 13"/>
            <p:cNvSpPr/>
            <p:nvPr/>
          </p:nvSpPr>
          <p:spPr>
            <a:xfrm>
              <a:off x="1409700" y="2056438"/>
              <a:ext cx="457200" cy="320986"/>
            </a:xfrm>
            <a:custGeom>
              <a:avLst/>
              <a:gdLst>
                <a:gd name="connsiteX0" fmla="*/ 0 w 457200"/>
                <a:gd name="connsiteY0" fmla="*/ 0 h 205740"/>
                <a:gd name="connsiteX1" fmla="*/ 457200 w 457200"/>
                <a:gd name="connsiteY1" fmla="*/ 205740 h 205740"/>
                <a:gd name="connsiteX2" fmla="*/ 30480 w 457200"/>
                <a:gd name="connsiteY2" fmla="*/ 152400 h 205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57200" h="205740">
                  <a:moveTo>
                    <a:pt x="0" y="0"/>
                  </a:moveTo>
                  <a:lnTo>
                    <a:pt x="457200" y="205740"/>
                  </a:lnTo>
                  <a:lnTo>
                    <a:pt x="30480" y="152400"/>
                  </a:lnTo>
                </a:path>
              </a:pathLst>
            </a:custGeom>
            <a:grpFill/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6438932" y="5214950"/>
            <a:ext cx="2150759" cy="970243"/>
            <a:chOff x="-293403" y="2030129"/>
            <a:chExt cx="2150759" cy="970243"/>
          </a:xfrm>
          <a:solidFill>
            <a:srgbClr val="6573BA"/>
          </a:solidFill>
        </p:grpSpPr>
        <p:sp>
          <p:nvSpPr>
            <p:cNvPr id="19" name="모서리가 둥근 직사각형 18"/>
            <p:cNvSpPr/>
            <p:nvPr/>
          </p:nvSpPr>
          <p:spPr>
            <a:xfrm>
              <a:off x="-32" y="2030129"/>
              <a:ext cx="1857388" cy="970243"/>
            </a:xfrm>
            <a:prstGeom prst="roundRect">
              <a:avLst>
                <a:gd name="adj" fmla="val 434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r>
                <a:rPr lang="en-US" altLang="ko-KR" sz="10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Components</a:t>
              </a:r>
            </a:p>
            <a:p>
              <a:endParaRPr lang="en-US" altLang="ko-KR" sz="1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endParaRPr>
            </a:p>
            <a:p>
              <a:r>
                <a:rPr lang="en-US" altLang="ko-KR" sz="8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- </a:t>
              </a:r>
              <a:r>
                <a:rPr lang="ko-KR" altLang="en-US" sz="8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컴포넌트를 더블클릭이나</a:t>
              </a:r>
              <a:endParaRPr lang="en-US" altLang="ko-KR" sz="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endParaRPr>
            </a:p>
            <a:p>
              <a:r>
                <a:rPr lang="en-US" altLang="ko-KR" sz="8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  </a:t>
              </a:r>
              <a:r>
                <a:rPr lang="ko-KR" altLang="en-US" sz="800" b="1" dirty="0" err="1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드래그앤드랍으로</a:t>
              </a:r>
              <a:r>
                <a:rPr lang="ko-KR" altLang="en-US" sz="8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 </a:t>
              </a:r>
              <a:r>
                <a:rPr lang="en-US" altLang="ko-KR" sz="8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Layout </a:t>
              </a:r>
              <a:r>
                <a:rPr lang="ko-KR" altLang="en-US" sz="8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영역에</a:t>
              </a:r>
              <a:endParaRPr lang="en-US" altLang="ko-KR" sz="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endParaRPr>
            </a:p>
            <a:p>
              <a:r>
                <a:rPr lang="en-US" altLang="ko-KR" sz="8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 </a:t>
              </a:r>
              <a:r>
                <a:rPr lang="ko-KR" altLang="en-US" sz="8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 쉽게 추가할 수 있음</a:t>
              </a:r>
              <a:endParaRPr lang="en-US" altLang="ko-KR" sz="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endParaRPr>
            </a:p>
            <a:p>
              <a:endParaRPr lang="en-US" altLang="ko-KR" sz="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endParaRPr>
            </a:p>
          </p:txBody>
        </p:sp>
        <p:sp>
          <p:nvSpPr>
            <p:cNvPr id="20" name="자유형 19"/>
            <p:cNvSpPr/>
            <p:nvPr/>
          </p:nvSpPr>
          <p:spPr>
            <a:xfrm rot="10800000">
              <a:off x="-293403" y="2114899"/>
              <a:ext cx="351578" cy="320986"/>
            </a:xfrm>
            <a:custGeom>
              <a:avLst/>
              <a:gdLst>
                <a:gd name="connsiteX0" fmla="*/ 0 w 457200"/>
                <a:gd name="connsiteY0" fmla="*/ 0 h 205740"/>
                <a:gd name="connsiteX1" fmla="*/ 457200 w 457200"/>
                <a:gd name="connsiteY1" fmla="*/ 205740 h 205740"/>
                <a:gd name="connsiteX2" fmla="*/ 30480 w 457200"/>
                <a:gd name="connsiteY2" fmla="*/ 152400 h 205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57200" h="205740">
                  <a:moveTo>
                    <a:pt x="0" y="0"/>
                  </a:moveTo>
                  <a:lnTo>
                    <a:pt x="457200" y="205740"/>
                  </a:lnTo>
                  <a:lnTo>
                    <a:pt x="30480" y="152400"/>
                  </a:lnTo>
                </a:path>
              </a:pathLst>
            </a:custGeom>
            <a:grpFill/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4572000" y="1268760"/>
            <a:ext cx="1428760" cy="1206826"/>
            <a:chOff x="-32" y="2030129"/>
            <a:chExt cx="1768941" cy="1206826"/>
          </a:xfrm>
          <a:solidFill>
            <a:srgbClr val="6573BA"/>
          </a:solidFill>
        </p:grpSpPr>
        <p:sp>
          <p:nvSpPr>
            <p:cNvPr id="16" name="모서리가 둥근 직사각형 15"/>
            <p:cNvSpPr/>
            <p:nvPr/>
          </p:nvSpPr>
          <p:spPr>
            <a:xfrm>
              <a:off x="-32" y="2030129"/>
              <a:ext cx="1768941" cy="970243"/>
            </a:xfrm>
            <a:prstGeom prst="roundRect">
              <a:avLst>
                <a:gd name="adj" fmla="val 434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r>
                <a:rPr lang="en-US" altLang="ko-KR" sz="10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attribute</a:t>
              </a:r>
            </a:p>
            <a:p>
              <a:endParaRPr lang="en-US" altLang="ko-KR" sz="1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endParaRPr>
            </a:p>
            <a:p>
              <a:r>
                <a:rPr lang="en-US" altLang="ko-KR" sz="8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- Layout</a:t>
              </a:r>
              <a:r>
                <a:rPr lang="ko-KR" altLang="en-US" sz="8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에서 선택한</a:t>
              </a:r>
              <a:endParaRPr lang="en-US" altLang="ko-KR" sz="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endParaRPr>
            </a:p>
            <a:p>
              <a:r>
                <a:rPr lang="en-US" altLang="ko-KR" sz="8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 </a:t>
              </a:r>
              <a:r>
                <a:rPr lang="ko-KR" altLang="en-US" sz="8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 컴포넌트의 크기</a:t>
              </a:r>
              <a:r>
                <a:rPr lang="en-US" altLang="ko-KR" sz="8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, </a:t>
              </a:r>
              <a:r>
                <a:rPr lang="ko-KR" altLang="en-US" sz="8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색상</a:t>
              </a:r>
              <a:r>
                <a:rPr lang="en-US" altLang="ko-KR" sz="8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,</a:t>
              </a:r>
              <a:r>
                <a:rPr lang="ko-KR" altLang="en-US" sz="8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 </a:t>
              </a:r>
              <a:endParaRPr lang="en-US" altLang="ko-KR" sz="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endParaRPr>
            </a:p>
            <a:p>
              <a:r>
                <a:rPr lang="en-US" altLang="ko-KR" sz="800" b="1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  </a:t>
              </a:r>
              <a:r>
                <a:rPr lang="ko-KR" altLang="en-US" sz="800" b="1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이미지</a:t>
              </a:r>
              <a:r>
                <a:rPr lang="en-US" altLang="ko-KR" sz="800" b="1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, </a:t>
              </a:r>
              <a:r>
                <a:rPr lang="ko-KR" altLang="en-US" sz="800" b="1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스타일 등을 </a:t>
              </a:r>
              <a:endParaRPr lang="en-US" altLang="ko-KR" sz="8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endParaRPr>
            </a:p>
            <a:p>
              <a:r>
                <a:rPr lang="en-US" altLang="ko-KR" sz="800" b="1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  </a:t>
              </a:r>
              <a:r>
                <a:rPr lang="ko-KR" altLang="en-US" sz="800" b="1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지정하는 영역</a:t>
              </a:r>
              <a:endParaRPr lang="en-US" altLang="ko-KR" sz="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 rot="2821803">
              <a:off x="1263443" y="2926211"/>
              <a:ext cx="365137" cy="256351"/>
            </a:xfrm>
            <a:custGeom>
              <a:avLst/>
              <a:gdLst>
                <a:gd name="connsiteX0" fmla="*/ 0 w 457200"/>
                <a:gd name="connsiteY0" fmla="*/ 0 h 205740"/>
                <a:gd name="connsiteX1" fmla="*/ 457200 w 457200"/>
                <a:gd name="connsiteY1" fmla="*/ 205740 h 205740"/>
                <a:gd name="connsiteX2" fmla="*/ 30480 w 457200"/>
                <a:gd name="connsiteY2" fmla="*/ 152400 h 205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57200" h="205740">
                  <a:moveTo>
                    <a:pt x="0" y="0"/>
                  </a:moveTo>
                  <a:lnTo>
                    <a:pt x="457200" y="205740"/>
                  </a:lnTo>
                  <a:lnTo>
                    <a:pt x="30480" y="152400"/>
                  </a:lnTo>
                </a:path>
              </a:pathLst>
            </a:custGeom>
            <a:grpFill/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638949" y="2346239"/>
            <a:ext cx="1147761" cy="25115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24" name="그룹 23"/>
          <p:cNvGrpSpPr/>
          <p:nvPr/>
        </p:nvGrpSpPr>
        <p:grpSpPr>
          <a:xfrm>
            <a:off x="6064578" y="1206046"/>
            <a:ext cx="1428760" cy="1142834"/>
            <a:chOff x="-32" y="2024604"/>
            <a:chExt cx="1768941" cy="1142834"/>
          </a:xfrm>
          <a:solidFill>
            <a:srgbClr val="6573BA"/>
          </a:solidFill>
        </p:grpSpPr>
        <p:sp>
          <p:nvSpPr>
            <p:cNvPr id="25" name="모서리가 둥근 직사각형 24"/>
            <p:cNvSpPr/>
            <p:nvPr/>
          </p:nvSpPr>
          <p:spPr>
            <a:xfrm>
              <a:off x="-32" y="2024604"/>
              <a:ext cx="1768941" cy="970243"/>
            </a:xfrm>
            <a:prstGeom prst="roundRect">
              <a:avLst>
                <a:gd name="adj" fmla="val 434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r>
                <a:rPr lang="en-US" altLang="ko-KR" sz="10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class</a:t>
              </a:r>
            </a:p>
            <a:p>
              <a:endParaRPr lang="en-US" altLang="ko-KR" sz="1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endParaRPr>
            </a:p>
            <a:p>
              <a:r>
                <a:rPr lang="en-US" altLang="ko-KR" sz="8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- Layout</a:t>
              </a:r>
              <a:r>
                <a:rPr lang="ko-KR" altLang="en-US" sz="8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에서 선택한</a:t>
              </a:r>
              <a:endParaRPr lang="en-US" altLang="ko-KR" sz="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endParaRPr>
            </a:p>
            <a:p>
              <a:r>
                <a:rPr lang="en-US" altLang="ko-KR" sz="8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 </a:t>
              </a:r>
              <a:r>
                <a:rPr lang="ko-KR" altLang="en-US" sz="8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 컴포넌트의 </a:t>
              </a:r>
              <a:r>
                <a:rPr lang="ko-KR" altLang="en-US" sz="800" b="1" dirty="0" err="1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클래스명</a:t>
              </a:r>
              <a:r>
                <a:rPr lang="en-US" altLang="ko-KR" sz="8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,</a:t>
              </a:r>
            </a:p>
            <a:p>
              <a:r>
                <a:rPr lang="en-US" altLang="ko-KR" sz="8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  </a:t>
              </a:r>
              <a:r>
                <a:rPr lang="ko-KR" altLang="en-US" sz="8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이벤트</a:t>
              </a:r>
              <a:r>
                <a:rPr lang="en-US" altLang="ko-KR" sz="8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, </a:t>
              </a:r>
              <a:r>
                <a:rPr lang="en-US" altLang="ko-KR" sz="800" b="1" dirty="0" err="1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qeury</a:t>
              </a:r>
              <a:r>
                <a:rPr lang="en-US" altLang="ko-KR" sz="8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 </a:t>
              </a:r>
              <a:r>
                <a:rPr lang="ko-KR" altLang="en-US" sz="800" b="1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등을 </a:t>
              </a:r>
              <a:endParaRPr lang="en-US" altLang="ko-KR" sz="8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endParaRPr>
            </a:p>
            <a:p>
              <a:r>
                <a:rPr lang="en-US" altLang="ko-KR" sz="800" b="1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  </a:t>
              </a:r>
              <a:r>
                <a:rPr lang="ko-KR" altLang="en-US" sz="800" b="1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지정하는 영역</a:t>
              </a:r>
              <a:endParaRPr lang="en-US" altLang="ko-KR" sz="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endParaRPr>
            </a:p>
          </p:txBody>
        </p:sp>
        <p:sp>
          <p:nvSpPr>
            <p:cNvPr id="27" name="자유형 26"/>
            <p:cNvSpPr/>
            <p:nvPr/>
          </p:nvSpPr>
          <p:spPr>
            <a:xfrm rot="2438104">
              <a:off x="611695" y="2960385"/>
              <a:ext cx="452074" cy="207053"/>
            </a:xfrm>
            <a:custGeom>
              <a:avLst/>
              <a:gdLst>
                <a:gd name="connsiteX0" fmla="*/ 0 w 457200"/>
                <a:gd name="connsiteY0" fmla="*/ 0 h 205740"/>
                <a:gd name="connsiteX1" fmla="*/ 457200 w 457200"/>
                <a:gd name="connsiteY1" fmla="*/ 205740 h 205740"/>
                <a:gd name="connsiteX2" fmla="*/ 30480 w 457200"/>
                <a:gd name="connsiteY2" fmla="*/ 152400 h 205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57200" h="205740">
                  <a:moveTo>
                    <a:pt x="0" y="0"/>
                  </a:moveTo>
                  <a:lnTo>
                    <a:pt x="457200" y="205740"/>
                  </a:lnTo>
                  <a:lnTo>
                    <a:pt x="30480" y="152400"/>
                  </a:lnTo>
                </a:path>
              </a:pathLst>
            </a:custGeom>
            <a:grpFill/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812428" y="2319349"/>
            <a:ext cx="1151488" cy="2538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28" name="그룹 27"/>
          <p:cNvGrpSpPr/>
          <p:nvPr/>
        </p:nvGrpSpPr>
        <p:grpSpPr>
          <a:xfrm>
            <a:off x="7572364" y="1214422"/>
            <a:ext cx="1428760" cy="1206826"/>
            <a:chOff x="-32" y="2030129"/>
            <a:chExt cx="1768941" cy="1206826"/>
          </a:xfrm>
          <a:solidFill>
            <a:srgbClr val="6573BA"/>
          </a:solidFill>
        </p:grpSpPr>
        <p:sp>
          <p:nvSpPr>
            <p:cNvPr id="29" name="모서리가 둥근 직사각형 28"/>
            <p:cNvSpPr/>
            <p:nvPr/>
          </p:nvSpPr>
          <p:spPr>
            <a:xfrm>
              <a:off x="-32" y="2030129"/>
              <a:ext cx="1768941" cy="970243"/>
            </a:xfrm>
            <a:prstGeom prst="roundRect">
              <a:avLst>
                <a:gd name="adj" fmla="val 434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r>
                <a:rPr lang="en-US" altLang="ko-KR" sz="10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position</a:t>
              </a:r>
            </a:p>
            <a:p>
              <a:endParaRPr lang="en-US" altLang="ko-KR" sz="1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endParaRPr>
            </a:p>
            <a:p>
              <a:r>
                <a:rPr lang="en-US" altLang="ko-KR" sz="8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- Layout</a:t>
              </a:r>
              <a:r>
                <a:rPr lang="ko-KR" altLang="en-US" sz="8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에서 선택한</a:t>
              </a:r>
              <a:endParaRPr lang="en-US" altLang="ko-KR" sz="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endParaRPr>
            </a:p>
            <a:p>
              <a:r>
                <a:rPr lang="en-US" altLang="ko-KR" sz="8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 </a:t>
              </a:r>
              <a:r>
                <a:rPr lang="ko-KR" altLang="en-US" sz="8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 컴포넌트의 위치</a:t>
              </a:r>
              <a:r>
                <a:rPr lang="en-US" altLang="ko-KR" sz="8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, </a:t>
              </a:r>
              <a:r>
                <a:rPr lang="ko-KR" altLang="en-US" sz="8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사이즈</a:t>
              </a:r>
              <a:r>
                <a:rPr lang="en-US" altLang="ko-KR" sz="8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,</a:t>
              </a:r>
            </a:p>
            <a:p>
              <a:r>
                <a:rPr lang="en-US" altLang="ko-KR" sz="8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  </a:t>
              </a:r>
              <a:r>
                <a:rPr lang="ko-KR" altLang="en-US" sz="800" b="1" err="1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마진등을</a:t>
              </a:r>
              <a:r>
                <a:rPr lang="ko-KR" altLang="en-US" sz="800" b="1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 지정하는 영역</a:t>
              </a:r>
              <a:endParaRPr lang="en-US" altLang="ko-KR" sz="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endParaRPr>
            </a:p>
          </p:txBody>
        </p:sp>
        <p:sp>
          <p:nvSpPr>
            <p:cNvPr id="30" name="자유형 29"/>
            <p:cNvSpPr/>
            <p:nvPr/>
          </p:nvSpPr>
          <p:spPr>
            <a:xfrm rot="5400000">
              <a:off x="1056195" y="2926211"/>
              <a:ext cx="365137" cy="256351"/>
            </a:xfrm>
            <a:custGeom>
              <a:avLst/>
              <a:gdLst>
                <a:gd name="connsiteX0" fmla="*/ 0 w 457200"/>
                <a:gd name="connsiteY0" fmla="*/ 0 h 205740"/>
                <a:gd name="connsiteX1" fmla="*/ 457200 w 457200"/>
                <a:gd name="connsiteY1" fmla="*/ 205740 h 205740"/>
                <a:gd name="connsiteX2" fmla="*/ 30480 w 457200"/>
                <a:gd name="connsiteY2" fmla="*/ 152400 h 205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57200" h="205740">
                  <a:moveTo>
                    <a:pt x="0" y="0"/>
                  </a:moveTo>
                  <a:lnTo>
                    <a:pt x="457200" y="205740"/>
                  </a:lnTo>
                  <a:lnTo>
                    <a:pt x="30480" y="152400"/>
                  </a:lnTo>
                </a:path>
              </a:pathLst>
            </a:custGeom>
            <a:grpFill/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TextBox 43"/>
          <p:cNvSpPr txBox="1">
            <a:spLocks noChangeArrowheads="1"/>
          </p:cNvSpPr>
          <p:nvPr/>
        </p:nvSpPr>
        <p:spPr bwMode="auto">
          <a:xfrm>
            <a:off x="0" y="320291"/>
            <a:ext cx="350043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400" b="1" dirty="0" smtClean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Ⅰ. </a:t>
            </a:r>
            <a:r>
              <a:rPr kumimoji="0" lang="ko-KR" altLang="en-US" sz="2400" b="1" dirty="0" smtClean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편집기화면 구성</a:t>
            </a:r>
            <a:endParaRPr kumimoji="0" lang="ko-KR" altLang="en-US" sz="2400" b="1" dirty="0">
              <a:solidFill>
                <a:schemeClr val="bg1"/>
              </a:solidFill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125" name="슬라이드 번호 개체 틀 124"/>
          <p:cNvSpPr>
            <a:spLocks noGrp="1"/>
          </p:cNvSpPr>
          <p:nvPr>
            <p:ph type="sldNum" sz="quarter" idx="11"/>
          </p:nvPr>
        </p:nvSpPr>
        <p:spPr>
          <a:xfrm>
            <a:off x="4338314" y="6492875"/>
            <a:ext cx="507240" cy="365125"/>
          </a:xfrm>
        </p:spPr>
        <p:txBody>
          <a:bodyPr/>
          <a:lstStyle/>
          <a:p>
            <a:pPr>
              <a:defRPr/>
            </a:pPr>
            <a:fld id="{B85EE3DF-A9F6-4A74-B7E0-03F4D9FFD7D7}" type="slidenum">
              <a:rPr lang="ko-KR" altLang="en-US" smtClean="0"/>
              <a:pPr>
                <a:defRPr/>
              </a:pPr>
              <a:t>5</a:t>
            </a:fld>
            <a:endParaRPr lang="ko-KR" altLang="en-US"/>
          </a:p>
        </p:txBody>
      </p:sp>
      <p:sp>
        <p:nvSpPr>
          <p:cNvPr id="26" name="TextBox 43"/>
          <p:cNvSpPr txBox="1">
            <a:spLocks noChangeArrowheads="1"/>
          </p:cNvSpPr>
          <p:nvPr/>
        </p:nvSpPr>
        <p:spPr bwMode="auto">
          <a:xfrm>
            <a:off x="6300192" y="476672"/>
            <a:ext cx="2592288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600" b="1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+mj-ea"/>
                <a:cs typeface="Arial" pitchFamily="34" charset="0"/>
              </a:rPr>
              <a:t>3. Controller </a:t>
            </a:r>
            <a:r>
              <a:rPr kumimoji="0" lang="ko-KR" altLang="en-US" sz="1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+mj-ea"/>
                <a:cs typeface="Arial" pitchFamily="34" charset="0"/>
              </a:rPr>
              <a:t>편집화면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 l="5125" r="11398" b="2783"/>
          <a:stretch>
            <a:fillRect/>
          </a:stretch>
        </p:blipFill>
        <p:spPr bwMode="auto">
          <a:xfrm>
            <a:off x="1016950" y="1428736"/>
            <a:ext cx="7255379" cy="47529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6" name="그룹 5"/>
          <p:cNvGrpSpPr/>
          <p:nvPr/>
        </p:nvGrpSpPr>
        <p:grpSpPr>
          <a:xfrm>
            <a:off x="214282" y="2357430"/>
            <a:ext cx="2224122" cy="1255995"/>
            <a:chOff x="117112" y="2030129"/>
            <a:chExt cx="1749788" cy="970243"/>
          </a:xfrm>
          <a:solidFill>
            <a:srgbClr val="6573BA"/>
          </a:solidFill>
        </p:grpSpPr>
        <p:sp>
          <p:nvSpPr>
            <p:cNvPr id="7" name="모서리가 둥근 직사각형 6"/>
            <p:cNvSpPr/>
            <p:nvPr/>
          </p:nvSpPr>
          <p:spPr>
            <a:xfrm>
              <a:off x="117112" y="2030129"/>
              <a:ext cx="1454492" cy="970243"/>
            </a:xfrm>
            <a:prstGeom prst="roundRect">
              <a:avLst>
                <a:gd name="adj" fmla="val 434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r>
                <a:rPr lang="en-US" altLang="ko-KR" sz="1000" b="1" dirty="0" err="1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cls</a:t>
              </a:r>
              <a:r>
                <a:rPr lang="en-US" altLang="ko-KR" sz="10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 </a:t>
              </a:r>
              <a:r>
                <a:rPr lang="ko-KR" altLang="en-US" sz="10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파일</a:t>
              </a:r>
              <a:endParaRPr lang="en-US" altLang="ko-KR" sz="1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endParaRPr>
            </a:p>
            <a:p>
              <a:endParaRPr lang="en-US" altLang="ko-KR" sz="1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endParaRPr>
            </a:p>
            <a:p>
              <a:r>
                <a:rPr lang="en-US" altLang="ko-KR" sz="800" b="1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- Javascript</a:t>
              </a:r>
              <a:r>
                <a:rPr lang="ko-KR" altLang="en-US" sz="800" b="1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 </a:t>
              </a:r>
              <a:r>
                <a:rPr lang="ko-KR" altLang="en-US" sz="8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및 </a:t>
              </a:r>
              <a:r>
                <a:rPr lang="en-US" altLang="ko-KR" sz="800" b="1" err="1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Jquery</a:t>
              </a:r>
              <a:r>
                <a:rPr lang="en-US" altLang="ko-KR" sz="800" b="1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 </a:t>
              </a:r>
              <a:r>
                <a:rPr lang="ko-KR" altLang="en-US" sz="800" b="1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를</a:t>
              </a:r>
              <a:endParaRPr lang="en-US" altLang="ko-KR" sz="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endParaRPr>
            </a:p>
            <a:p>
              <a:r>
                <a:rPr lang="en-US" altLang="ko-KR" sz="8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  </a:t>
              </a:r>
              <a:r>
                <a:rPr lang="ko-KR" altLang="en-US" sz="8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이용하여 화면의 기능을 구현하는</a:t>
              </a:r>
              <a:endParaRPr lang="en-US" altLang="ko-KR" sz="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endParaRPr>
            </a:p>
            <a:p>
              <a:r>
                <a:rPr lang="en-US" altLang="ko-KR" sz="800" b="1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  </a:t>
              </a:r>
              <a:r>
                <a:rPr lang="ko-KR" altLang="en-US" sz="800" b="1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컨트롤러 영역</a:t>
              </a:r>
              <a:endParaRPr lang="en-US" altLang="ko-KR" sz="8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endParaRPr>
            </a:p>
            <a:p>
              <a:endParaRPr lang="en-US" altLang="ko-KR" sz="8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endParaRPr>
            </a:p>
            <a:p>
              <a:r>
                <a:rPr lang="en-US" altLang="ko-KR" sz="800" b="1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- </a:t>
              </a:r>
              <a:r>
                <a:rPr lang="ko-KR" altLang="en-US" sz="800" b="1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일반 </a:t>
              </a:r>
              <a:r>
                <a:rPr lang="en-US" altLang="ko-KR" sz="800" b="1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javascript </a:t>
              </a:r>
              <a:r>
                <a:rPr lang="ko-KR" altLang="en-US" sz="800" b="1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파일 역시 바로 편집 및 사용 가능</a:t>
              </a:r>
              <a:endParaRPr lang="en-US" altLang="ko-KR" sz="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endParaRPr>
            </a:p>
          </p:txBody>
        </p:sp>
        <p:sp>
          <p:nvSpPr>
            <p:cNvPr id="8" name="자유형 7"/>
            <p:cNvSpPr/>
            <p:nvPr/>
          </p:nvSpPr>
          <p:spPr>
            <a:xfrm>
              <a:off x="1409700" y="2056438"/>
              <a:ext cx="457200" cy="320986"/>
            </a:xfrm>
            <a:custGeom>
              <a:avLst/>
              <a:gdLst>
                <a:gd name="connsiteX0" fmla="*/ 0 w 457200"/>
                <a:gd name="connsiteY0" fmla="*/ 0 h 205740"/>
                <a:gd name="connsiteX1" fmla="*/ 457200 w 457200"/>
                <a:gd name="connsiteY1" fmla="*/ 205740 h 205740"/>
                <a:gd name="connsiteX2" fmla="*/ 30480 w 457200"/>
                <a:gd name="connsiteY2" fmla="*/ 152400 h 205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57200" h="205740">
                  <a:moveTo>
                    <a:pt x="0" y="0"/>
                  </a:moveTo>
                  <a:lnTo>
                    <a:pt x="457200" y="205740"/>
                  </a:lnTo>
                  <a:lnTo>
                    <a:pt x="30480" y="152400"/>
                  </a:lnTo>
                </a:path>
              </a:pathLst>
            </a:custGeom>
            <a:grpFill/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TextBox 43"/>
          <p:cNvSpPr txBox="1">
            <a:spLocks noChangeArrowheads="1"/>
          </p:cNvSpPr>
          <p:nvPr/>
        </p:nvSpPr>
        <p:spPr bwMode="auto">
          <a:xfrm>
            <a:off x="0" y="320291"/>
            <a:ext cx="350043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400" b="1" dirty="0" smtClean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Ⅰ. </a:t>
            </a:r>
            <a:r>
              <a:rPr kumimoji="0" lang="ko-KR" altLang="en-US" sz="2400" b="1" dirty="0" smtClean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편집기화면 구성</a:t>
            </a:r>
            <a:endParaRPr kumimoji="0" lang="ko-KR" altLang="en-US" sz="2400" b="1" dirty="0">
              <a:solidFill>
                <a:schemeClr val="bg1"/>
              </a:solidFill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125" name="슬라이드 번호 개체 틀 124"/>
          <p:cNvSpPr>
            <a:spLocks noGrp="1"/>
          </p:cNvSpPr>
          <p:nvPr>
            <p:ph type="sldNum" sz="quarter" idx="11"/>
          </p:nvPr>
        </p:nvSpPr>
        <p:spPr>
          <a:xfrm>
            <a:off x="4338314" y="6492875"/>
            <a:ext cx="507240" cy="365125"/>
          </a:xfrm>
        </p:spPr>
        <p:txBody>
          <a:bodyPr/>
          <a:lstStyle/>
          <a:p>
            <a:pPr>
              <a:defRPr/>
            </a:pPr>
            <a:fld id="{B85EE3DF-A9F6-4A74-B7E0-03F4D9FFD7D7}" type="slidenum">
              <a:rPr lang="ko-KR" altLang="en-US" smtClean="0"/>
              <a:pPr>
                <a:defRPr/>
              </a:pPr>
              <a:t>6</a:t>
            </a:fld>
            <a:endParaRPr lang="ko-KR" altLang="en-US"/>
          </a:p>
        </p:txBody>
      </p:sp>
      <p:sp>
        <p:nvSpPr>
          <p:cNvPr id="26" name="TextBox 43"/>
          <p:cNvSpPr txBox="1">
            <a:spLocks noChangeArrowheads="1"/>
          </p:cNvSpPr>
          <p:nvPr/>
        </p:nvSpPr>
        <p:spPr bwMode="auto">
          <a:xfrm>
            <a:off x="6300192" y="476672"/>
            <a:ext cx="2592288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600" b="1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+mj-ea"/>
                <a:cs typeface="Arial" pitchFamily="34" charset="0"/>
              </a:rPr>
              <a:t>4. Style </a:t>
            </a:r>
            <a:r>
              <a:rPr kumimoji="0" lang="ko-KR" altLang="en-US" sz="1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+mj-ea"/>
                <a:cs typeface="Arial" pitchFamily="34" charset="0"/>
              </a:rPr>
              <a:t>편집화면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 l="5119" r="11441" b="2708"/>
          <a:stretch>
            <a:fillRect/>
          </a:stretch>
        </p:blipFill>
        <p:spPr bwMode="auto">
          <a:xfrm>
            <a:off x="1092200" y="1352782"/>
            <a:ext cx="7086600" cy="46479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6" name="그룹 5"/>
          <p:cNvGrpSpPr/>
          <p:nvPr/>
        </p:nvGrpSpPr>
        <p:grpSpPr>
          <a:xfrm>
            <a:off x="1071538" y="1928802"/>
            <a:ext cx="2224122" cy="1255995"/>
            <a:chOff x="117112" y="2030129"/>
            <a:chExt cx="1749788" cy="970243"/>
          </a:xfrm>
          <a:solidFill>
            <a:srgbClr val="6573BA"/>
          </a:solidFill>
        </p:grpSpPr>
        <p:sp>
          <p:nvSpPr>
            <p:cNvPr id="7" name="모서리가 둥근 직사각형 6"/>
            <p:cNvSpPr/>
            <p:nvPr/>
          </p:nvSpPr>
          <p:spPr>
            <a:xfrm>
              <a:off x="117112" y="2030129"/>
              <a:ext cx="1454492" cy="970243"/>
            </a:xfrm>
            <a:prstGeom prst="roundRect">
              <a:avLst>
                <a:gd name="adj" fmla="val 434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r>
                <a:rPr lang="en-US" altLang="ko-KR" sz="1000" b="1" dirty="0" err="1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stl</a:t>
              </a:r>
              <a:r>
                <a:rPr lang="en-US" altLang="ko-KR" sz="10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 </a:t>
              </a:r>
              <a:r>
                <a:rPr lang="ko-KR" altLang="en-US" sz="10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파일</a:t>
              </a:r>
              <a:endParaRPr lang="en-US" altLang="ko-KR" sz="1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endParaRPr>
            </a:p>
            <a:p>
              <a:endParaRPr lang="en-US" altLang="ko-KR" sz="1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endParaRPr>
            </a:p>
            <a:p>
              <a:r>
                <a:rPr lang="en-US" altLang="ko-KR" sz="8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- CSS3 </a:t>
              </a:r>
              <a:r>
                <a:rPr lang="ko-KR" altLang="en-US" sz="8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문법을 이용하여</a:t>
              </a:r>
              <a:endParaRPr lang="en-US" altLang="ko-KR" sz="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endParaRPr>
            </a:p>
            <a:p>
              <a:r>
                <a:rPr lang="en-US" altLang="ko-KR" sz="800" b="1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  </a:t>
              </a:r>
              <a:r>
                <a:rPr lang="ko-KR" altLang="en-US" sz="800" b="1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이미지 및 스타일을</a:t>
              </a:r>
              <a:endParaRPr lang="en-US" altLang="ko-KR" sz="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endParaRPr>
            </a:p>
            <a:p>
              <a:r>
                <a:rPr lang="en-US" altLang="ko-KR" sz="8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  </a:t>
              </a:r>
              <a:r>
                <a:rPr lang="ko-KR" altLang="en-US" sz="8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구현하는 영역</a:t>
              </a:r>
              <a:endParaRPr lang="en-US" altLang="ko-KR" sz="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endParaRPr>
            </a:p>
          </p:txBody>
        </p:sp>
        <p:sp>
          <p:nvSpPr>
            <p:cNvPr id="8" name="자유형 7"/>
            <p:cNvSpPr/>
            <p:nvPr/>
          </p:nvSpPr>
          <p:spPr>
            <a:xfrm>
              <a:off x="1409700" y="2056438"/>
              <a:ext cx="457200" cy="320986"/>
            </a:xfrm>
            <a:custGeom>
              <a:avLst/>
              <a:gdLst>
                <a:gd name="connsiteX0" fmla="*/ 0 w 457200"/>
                <a:gd name="connsiteY0" fmla="*/ 0 h 205740"/>
                <a:gd name="connsiteX1" fmla="*/ 457200 w 457200"/>
                <a:gd name="connsiteY1" fmla="*/ 205740 h 205740"/>
                <a:gd name="connsiteX2" fmla="*/ 30480 w 457200"/>
                <a:gd name="connsiteY2" fmla="*/ 152400 h 205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57200" h="205740">
                  <a:moveTo>
                    <a:pt x="0" y="0"/>
                  </a:moveTo>
                  <a:lnTo>
                    <a:pt x="457200" y="205740"/>
                  </a:lnTo>
                  <a:lnTo>
                    <a:pt x="30480" y="152400"/>
                  </a:lnTo>
                </a:path>
              </a:pathLst>
            </a:custGeom>
            <a:grpFill/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TextBox 43"/>
          <p:cNvSpPr txBox="1">
            <a:spLocks noChangeArrowheads="1"/>
          </p:cNvSpPr>
          <p:nvPr/>
        </p:nvSpPr>
        <p:spPr bwMode="auto">
          <a:xfrm>
            <a:off x="0" y="320291"/>
            <a:ext cx="350043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400" b="1" dirty="0" smtClean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Ⅰ. </a:t>
            </a:r>
            <a:r>
              <a:rPr kumimoji="0" lang="ko-KR" altLang="en-US" sz="2400" b="1" dirty="0" smtClean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편집기화면 구성</a:t>
            </a:r>
            <a:endParaRPr kumimoji="0" lang="ko-KR" altLang="en-US" sz="2400" b="1" dirty="0">
              <a:solidFill>
                <a:schemeClr val="bg1"/>
              </a:solidFill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125" name="슬라이드 번호 개체 틀 124"/>
          <p:cNvSpPr>
            <a:spLocks noGrp="1"/>
          </p:cNvSpPr>
          <p:nvPr>
            <p:ph type="sldNum" sz="quarter" idx="11"/>
          </p:nvPr>
        </p:nvSpPr>
        <p:spPr>
          <a:xfrm>
            <a:off x="4338314" y="6492875"/>
            <a:ext cx="507240" cy="365125"/>
          </a:xfrm>
        </p:spPr>
        <p:txBody>
          <a:bodyPr/>
          <a:lstStyle/>
          <a:p>
            <a:pPr>
              <a:defRPr/>
            </a:pPr>
            <a:fld id="{B85EE3DF-A9F6-4A74-B7E0-03F4D9FFD7D7}" type="slidenum">
              <a:rPr lang="ko-KR" altLang="en-US" smtClean="0"/>
              <a:pPr>
                <a:defRPr/>
              </a:pPr>
              <a:t>7</a:t>
            </a:fld>
            <a:endParaRPr lang="ko-KR" altLang="en-US"/>
          </a:p>
        </p:txBody>
      </p:sp>
      <p:sp>
        <p:nvSpPr>
          <p:cNvPr id="26" name="TextBox 43"/>
          <p:cNvSpPr txBox="1">
            <a:spLocks noChangeArrowheads="1"/>
          </p:cNvSpPr>
          <p:nvPr/>
        </p:nvSpPr>
        <p:spPr bwMode="auto">
          <a:xfrm>
            <a:off x="6300192" y="476672"/>
            <a:ext cx="2592288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600" b="1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+mj-ea"/>
                <a:cs typeface="Arial" pitchFamily="34" charset="0"/>
              </a:rPr>
              <a:t>5. </a:t>
            </a:r>
            <a:r>
              <a:rPr kumimoji="0" lang="ko-KR" altLang="en-US" sz="1600" b="1" dirty="0" err="1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+mj-ea"/>
                <a:cs typeface="Arial" pitchFamily="34" charset="0"/>
              </a:rPr>
              <a:t>그리드</a:t>
            </a:r>
            <a:r>
              <a:rPr kumimoji="0" lang="ko-KR" altLang="en-US" sz="1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+mj-ea"/>
                <a:cs typeface="Arial" pitchFamily="34" charset="0"/>
              </a:rPr>
              <a:t> 편집화면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 l="5292" r="11354" b="2872"/>
          <a:stretch>
            <a:fillRect/>
          </a:stretch>
        </p:blipFill>
        <p:spPr bwMode="auto">
          <a:xfrm>
            <a:off x="1325880" y="1562104"/>
            <a:ext cx="6880860" cy="45101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28" name="그룹 27"/>
          <p:cNvGrpSpPr/>
          <p:nvPr/>
        </p:nvGrpSpPr>
        <p:grpSpPr>
          <a:xfrm>
            <a:off x="1419184" y="2387319"/>
            <a:ext cx="2224122" cy="1041681"/>
            <a:chOff x="117112" y="2030129"/>
            <a:chExt cx="1749788" cy="970243"/>
          </a:xfrm>
          <a:solidFill>
            <a:srgbClr val="6573BA"/>
          </a:solidFill>
        </p:grpSpPr>
        <p:sp>
          <p:nvSpPr>
            <p:cNvPr id="29" name="모서리가 둥근 직사각형 28"/>
            <p:cNvSpPr/>
            <p:nvPr/>
          </p:nvSpPr>
          <p:spPr>
            <a:xfrm>
              <a:off x="117112" y="2030129"/>
              <a:ext cx="1454492" cy="970243"/>
            </a:xfrm>
            <a:prstGeom prst="roundRect">
              <a:avLst>
                <a:gd name="adj" fmla="val 434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r>
                <a:rPr lang="en-US" altLang="ko-KR" sz="1000" b="1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Grid </a:t>
              </a:r>
              <a:r>
                <a:rPr lang="en-US" altLang="ko-KR" sz="10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Data Properties</a:t>
              </a:r>
            </a:p>
            <a:p>
              <a:endParaRPr lang="en-US" altLang="ko-KR" sz="1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endParaRPr>
            </a:p>
            <a:p>
              <a:r>
                <a:rPr lang="en-US" altLang="ko-KR" sz="8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- </a:t>
              </a:r>
              <a:r>
                <a:rPr lang="ko-KR" altLang="en-US" sz="800" b="1" dirty="0" err="1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그리드</a:t>
              </a:r>
              <a:r>
                <a:rPr lang="ko-KR" altLang="en-US" sz="8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 안의 </a:t>
              </a:r>
              <a:r>
                <a:rPr lang="en-US" altLang="ko-KR" sz="8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Head</a:t>
              </a:r>
              <a:r>
                <a:rPr lang="ko-KR" altLang="en-US" sz="8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와 </a:t>
              </a:r>
              <a:r>
                <a:rPr lang="en-US" altLang="ko-KR" sz="8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Body</a:t>
              </a:r>
              <a:r>
                <a:rPr lang="ko-KR" altLang="en-US" sz="8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의</a:t>
              </a:r>
              <a:endParaRPr lang="en-US" altLang="ko-KR" sz="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endParaRPr>
            </a:p>
            <a:p>
              <a:r>
                <a:rPr lang="en-US" altLang="ko-KR" sz="8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  </a:t>
              </a:r>
              <a:r>
                <a:rPr lang="ko-KR" altLang="en-US" sz="8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데이터 및 크기</a:t>
              </a:r>
              <a:r>
                <a:rPr lang="en-US" altLang="ko-KR" sz="8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, </a:t>
              </a:r>
              <a:r>
                <a:rPr lang="ko-KR" altLang="en-US" sz="8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정렬</a:t>
              </a:r>
              <a:r>
                <a:rPr lang="en-US" altLang="ko-KR" sz="8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, </a:t>
              </a:r>
              <a:r>
                <a:rPr lang="ko-KR" altLang="en-US" sz="8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스타일 등</a:t>
              </a:r>
              <a:endParaRPr lang="en-US" altLang="ko-KR" sz="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endParaRPr>
            </a:p>
            <a:p>
              <a:r>
                <a:rPr lang="en-US" altLang="ko-KR" sz="8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  </a:t>
              </a:r>
              <a:r>
                <a:rPr lang="ko-KR" altLang="en-US" sz="8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을 정의하는 팝업화면</a:t>
              </a:r>
              <a:endParaRPr lang="en-US" altLang="ko-KR" sz="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endParaRPr>
            </a:p>
          </p:txBody>
        </p:sp>
        <p:sp>
          <p:nvSpPr>
            <p:cNvPr id="30" name="자유형 29"/>
            <p:cNvSpPr/>
            <p:nvPr/>
          </p:nvSpPr>
          <p:spPr>
            <a:xfrm>
              <a:off x="1409700" y="2056438"/>
              <a:ext cx="457200" cy="320986"/>
            </a:xfrm>
            <a:custGeom>
              <a:avLst/>
              <a:gdLst>
                <a:gd name="connsiteX0" fmla="*/ 0 w 457200"/>
                <a:gd name="connsiteY0" fmla="*/ 0 h 205740"/>
                <a:gd name="connsiteX1" fmla="*/ 457200 w 457200"/>
                <a:gd name="connsiteY1" fmla="*/ 205740 h 205740"/>
                <a:gd name="connsiteX2" fmla="*/ 30480 w 457200"/>
                <a:gd name="connsiteY2" fmla="*/ 152400 h 205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57200" h="205740">
                  <a:moveTo>
                    <a:pt x="0" y="0"/>
                  </a:moveTo>
                  <a:lnTo>
                    <a:pt x="457200" y="205740"/>
                  </a:lnTo>
                  <a:lnTo>
                    <a:pt x="30480" y="152400"/>
                  </a:lnTo>
                </a:path>
              </a:pathLst>
            </a:custGeom>
            <a:grpFill/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TextBox 43"/>
          <p:cNvSpPr txBox="1">
            <a:spLocks noChangeArrowheads="1"/>
          </p:cNvSpPr>
          <p:nvPr/>
        </p:nvSpPr>
        <p:spPr bwMode="auto">
          <a:xfrm>
            <a:off x="0" y="320291"/>
            <a:ext cx="350043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400" b="1" dirty="0" smtClean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Ⅰ. </a:t>
            </a:r>
            <a:r>
              <a:rPr kumimoji="0" lang="ko-KR" altLang="en-US" sz="2400" b="1" dirty="0" smtClean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편집기화면 구성</a:t>
            </a:r>
            <a:endParaRPr kumimoji="0" lang="ko-KR" altLang="en-US" sz="2400" b="1" dirty="0">
              <a:solidFill>
                <a:schemeClr val="bg1"/>
              </a:solidFill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125" name="슬라이드 번호 개체 틀 124"/>
          <p:cNvSpPr>
            <a:spLocks noGrp="1"/>
          </p:cNvSpPr>
          <p:nvPr>
            <p:ph type="sldNum" sz="quarter" idx="11"/>
          </p:nvPr>
        </p:nvSpPr>
        <p:spPr>
          <a:xfrm>
            <a:off x="4338314" y="6492875"/>
            <a:ext cx="507240" cy="365125"/>
          </a:xfrm>
        </p:spPr>
        <p:txBody>
          <a:bodyPr/>
          <a:lstStyle/>
          <a:p>
            <a:pPr>
              <a:defRPr/>
            </a:pPr>
            <a:fld id="{B85EE3DF-A9F6-4A74-B7E0-03F4D9FFD7D7}" type="slidenum">
              <a:rPr lang="ko-KR" altLang="en-US" smtClean="0"/>
              <a:pPr>
                <a:defRPr/>
              </a:pPr>
              <a:t>8</a:t>
            </a:fld>
            <a:endParaRPr lang="ko-KR" altLang="en-US"/>
          </a:p>
        </p:txBody>
      </p:sp>
      <p:sp>
        <p:nvSpPr>
          <p:cNvPr id="26" name="TextBox 43"/>
          <p:cNvSpPr txBox="1">
            <a:spLocks noChangeArrowheads="1"/>
          </p:cNvSpPr>
          <p:nvPr/>
        </p:nvSpPr>
        <p:spPr bwMode="auto">
          <a:xfrm>
            <a:off x="6300192" y="476672"/>
            <a:ext cx="2592288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600" b="1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+mj-ea"/>
                <a:cs typeface="Arial" pitchFamily="34" charset="0"/>
              </a:rPr>
              <a:t>6. </a:t>
            </a:r>
            <a:r>
              <a:rPr kumimoji="0" lang="en-US" altLang="ko-KR" sz="1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+mj-ea"/>
                <a:cs typeface="Arial" pitchFamily="34" charset="0"/>
              </a:rPr>
              <a:t>Query </a:t>
            </a:r>
            <a:r>
              <a:rPr kumimoji="0" lang="ko-KR" altLang="en-US" sz="1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+mj-ea"/>
                <a:cs typeface="Arial" pitchFamily="34" charset="0"/>
              </a:rPr>
              <a:t>편집화면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 l="5178" r="11279" b="2572"/>
          <a:stretch>
            <a:fillRect/>
          </a:stretch>
        </p:blipFill>
        <p:spPr bwMode="auto">
          <a:xfrm>
            <a:off x="1111274" y="1500174"/>
            <a:ext cx="6889750" cy="45196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6" name="그룹 5"/>
          <p:cNvGrpSpPr/>
          <p:nvPr/>
        </p:nvGrpSpPr>
        <p:grpSpPr>
          <a:xfrm>
            <a:off x="1357290" y="2673071"/>
            <a:ext cx="1866931" cy="1255995"/>
            <a:chOff x="398125" y="2030129"/>
            <a:chExt cx="1468775" cy="970243"/>
          </a:xfrm>
          <a:solidFill>
            <a:srgbClr val="6573BA"/>
          </a:solidFill>
        </p:grpSpPr>
        <p:sp>
          <p:nvSpPr>
            <p:cNvPr id="7" name="모서리가 둥근 직사각형 6"/>
            <p:cNvSpPr/>
            <p:nvPr/>
          </p:nvSpPr>
          <p:spPr>
            <a:xfrm>
              <a:off x="398125" y="2030129"/>
              <a:ext cx="1173479" cy="970243"/>
            </a:xfrm>
            <a:prstGeom prst="roundRect">
              <a:avLst>
                <a:gd name="adj" fmla="val 434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r>
                <a:rPr lang="en-US" altLang="ko-KR" sz="10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Data Query</a:t>
              </a:r>
            </a:p>
            <a:p>
              <a:endParaRPr lang="en-US" altLang="ko-KR" sz="1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endParaRPr>
            </a:p>
            <a:p>
              <a:r>
                <a:rPr lang="en-US" altLang="ko-KR" sz="8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- </a:t>
              </a:r>
              <a:r>
                <a:rPr lang="ko-KR" altLang="en-US" sz="8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서버와의 데이터 </a:t>
              </a:r>
              <a:r>
                <a:rPr lang="ko-KR" altLang="en-US" sz="800" b="1" dirty="0" err="1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연동시</a:t>
              </a:r>
              <a:endParaRPr lang="en-US" altLang="ko-KR" sz="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endParaRPr>
            </a:p>
            <a:p>
              <a:r>
                <a:rPr lang="en-US" altLang="ko-KR" sz="8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  </a:t>
              </a:r>
              <a:r>
                <a:rPr lang="ko-KR" altLang="en-US" sz="8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전송할 </a:t>
              </a:r>
              <a:r>
                <a:rPr lang="ko-KR" altLang="en-US" sz="800" b="1" dirty="0" err="1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파라미터</a:t>
              </a:r>
              <a:r>
                <a:rPr lang="ko-KR" altLang="en-US" sz="8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 또는</a:t>
              </a:r>
              <a:endParaRPr lang="en-US" altLang="ko-KR" sz="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endParaRPr>
            </a:p>
            <a:p>
              <a:r>
                <a:rPr lang="en-US" altLang="ko-KR" sz="8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 </a:t>
              </a:r>
              <a:r>
                <a:rPr lang="ko-KR" altLang="en-US" sz="8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 받은 데이터를 표시할 </a:t>
              </a:r>
              <a:endParaRPr lang="en-US" altLang="ko-KR" sz="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endParaRPr>
            </a:p>
            <a:p>
              <a:r>
                <a:rPr lang="en-US" altLang="ko-KR" sz="8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  </a:t>
              </a:r>
              <a:r>
                <a:rPr lang="ko-KR" altLang="en-US" sz="8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컴포넌트에 </a:t>
              </a:r>
              <a:r>
                <a:rPr lang="ko-KR" altLang="en-US" sz="800" b="1" dirty="0" err="1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키값을</a:t>
              </a:r>
              <a:endParaRPr lang="en-US" altLang="ko-KR" sz="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endParaRPr>
            </a:p>
            <a:p>
              <a:r>
                <a:rPr lang="en-US" altLang="ko-KR" sz="8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  </a:t>
              </a:r>
              <a:r>
                <a:rPr lang="ko-KR" altLang="en-US" sz="800" b="1" dirty="0" err="1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맵핑</a:t>
              </a:r>
              <a:r>
                <a:rPr lang="ko-KR" altLang="en-US" sz="8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rPr>
                <a:t> 시키는 팝업화면</a:t>
              </a:r>
              <a:endParaRPr lang="en-US" altLang="ko-KR" sz="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endParaRPr>
            </a:p>
          </p:txBody>
        </p:sp>
        <p:sp>
          <p:nvSpPr>
            <p:cNvPr id="8" name="자유형 7"/>
            <p:cNvSpPr/>
            <p:nvPr/>
          </p:nvSpPr>
          <p:spPr>
            <a:xfrm>
              <a:off x="1409700" y="2056438"/>
              <a:ext cx="457200" cy="320986"/>
            </a:xfrm>
            <a:custGeom>
              <a:avLst/>
              <a:gdLst>
                <a:gd name="connsiteX0" fmla="*/ 0 w 457200"/>
                <a:gd name="connsiteY0" fmla="*/ 0 h 205740"/>
                <a:gd name="connsiteX1" fmla="*/ 457200 w 457200"/>
                <a:gd name="connsiteY1" fmla="*/ 205740 h 205740"/>
                <a:gd name="connsiteX2" fmla="*/ 30480 w 457200"/>
                <a:gd name="connsiteY2" fmla="*/ 152400 h 205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57200" h="205740">
                  <a:moveTo>
                    <a:pt x="0" y="0"/>
                  </a:moveTo>
                  <a:lnTo>
                    <a:pt x="457200" y="205740"/>
                  </a:lnTo>
                  <a:lnTo>
                    <a:pt x="30480" y="152400"/>
                  </a:lnTo>
                </a:path>
              </a:pathLst>
            </a:custGeom>
            <a:grpFill/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4294</TotalTime>
  <Words>1371</Words>
  <Application>Microsoft Office PowerPoint</Application>
  <PresentationFormat>화면 슬라이드 쇼(4:3)</PresentationFormat>
  <Paragraphs>471</Paragraphs>
  <Slides>30</Slides>
  <Notes>3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1" baseType="lpstr">
      <vt:lpstr>Office 테마</vt:lpstr>
      <vt:lpstr>슬라이드 0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</vt:vector>
  </TitlesOfParts>
  <Company>Organization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Owner</dc:creator>
  <cp:lastModifiedBy>asoocool</cp:lastModifiedBy>
  <cp:revision>1567</cp:revision>
  <dcterms:created xsi:type="dcterms:W3CDTF">2010-07-11T11:38:03Z</dcterms:created>
  <dcterms:modified xsi:type="dcterms:W3CDTF">2016-05-18T15:37:28Z</dcterms:modified>
</cp:coreProperties>
</file>